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03" r:id="rId3"/>
    <p:sldId id="304" r:id="rId4"/>
    <p:sldId id="305" r:id="rId5"/>
    <p:sldId id="306" r:id="rId6"/>
    <p:sldId id="307" r:id="rId7"/>
    <p:sldId id="309" r:id="rId8"/>
    <p:sldId id="315" r:id="rId9"/>
    <p:sldId id="316" r:id="rId10"/>
    <p:sldId id="308" r:id="rId11"/>
    <p:sldId id="310" r:id="rId12"/>
    <p:sldId id="312" r:id="rId13"/>
    <p:sldId id="314" r:id="rId14"/>
    <p:sldId id="28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 id="1" name="Smith, Ligia" initials="SL" lastIdx="2" clrIdx="1">
    <p:extLst>
      <p:ext uri="{19B8F6BF-5375-455C-9EA6-DF929625EA0E}">
        <p15:presenceInfo xmlns:p15="http://schemas.microsoft.com/office/powerpoint/2012/main" userId="S::lsmith@nrel.gov::3254b40d-7324-4104-8e18-5967bca851e7" providerId="AD"/>
      </p:ext>
    </p:extLst>
  </p:cmAuthor>
  <p:cmAuthor id="2" name="Levine, Aaron" initials="LA" lastIdx="12" clrIdx="2">
    <p:extLst>
      <p:ext uri="{19B8F6BF-5375-455C-9EA6-DF929625EA0E}">
        <p15:presenceInfo xmlns:p15="http://schemas.microsoft.com/office/powerpoint/2012/main" userId="S::alevine@nrel.gov::b0064d87-9ea6-4546-99be-3a3ea4161c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BAE55-032E-4DC2-9D3B-0AAD77C95BDA}" v="1857" dt="2021-07-29T18:17:30.430"/>
    <p1510:client id="{8A6D863F-BD43-4A97-99B7-FB02C47B8DA2}" v="110" dt="2021-08-10T17:07:06.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3"/>
    <p:restoredTop sz="96327"/>
  </p:normalViewPr>
  <p:slideViewPr>
    <p:cSldViewPr snapToGrid="0" snapToObjects="1">
      <p:cViewPr varScale="1">
        <p:scale>
          <a:sx n="85" d="100"/>
          <a:sy n="85" d="100"/>
        </p:scale>
        <p:origin x="552" y="56"/>
      </p:cViewPr>
      <p:guideLst>
        <p:guide orient="horz" pos="1620"/>
        <p:guide pos="2880"/>
      </p:guideLst>
    </p:cSldViewPr>
  </p:slideViewPr>
  <p:notesTextViewPr>
    <p:cViewPr>
      <p:scale>
        <a:sx n="155" d="100"/>
        <a:sy n="155" d="100"/>
      </p:scale>
      <p:origin x="0" y="0"/>
    </p:cViewPr>
  </p:notesTextViewPr>
  <p:sorterViewPr>
    <p:cViewPr>
      <p:scale>
        <a:sx n="164" d="100"/>
        <a:sy n="164" d="100"/>
      </p:scale>
      <p:origin x="0" y="0"/>
    </p:cViewPr>
  </p:sorterViewPr>
  <p:notesViewPr>
    <p:cSldViewPr snapToGrid="0" snapToObjects="1">
      <p:cViewPr varScale="1">
        <p:scale>
          <a:sx n="161" d="100"/>
          <a:sy n="161" d="100"/>
        </p:scale>
        <p:origin x="52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3/10/2023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November 13, 2019 – Elizabeth/Bill</a:t>
            </a:r>
          </a:p>
        </p:txBody>
      </p:sp>
      <p:sp>
        <p:nvSpPr>
          <p:cNvPr id="4" name="Slide Number Placeholder 3"/>
          <p:cNvSpPr>
            <a:spLocks noGrp="1"/>
          </p:cNvSpPr>
          <p:nvPr>
            <p:ph type="sldNum" sz="quarter" idx="5"/>
          </p:nvPr>
        </p:nvSpPr>
        <p:spPr/>
        <p:txBody>
          <a:bodyPr/>
          <a:lstStyle/>
          <a:p>
            <a:fld id="{AF285793-58F2-5D45-93FF-B0076DA99FD1}" type="slidenum">
              <a:rPr lang="en-US" smtClean="0"/>
              <a:t>14</a:t>
            </a:fld>
            <a:endParaRPr lang="en-US"/>
          </a:p>
        </p:txBody>
      </p:sp>
    </p:spTree>
    <p:extLst>
      <p:ext uri="{BB962C8B-B14F-4D97-AF65-F5344CB8AC3E}">
        <p14:creationId xmlns:p14="http://schemas.microsoft.com/office/powerpoint/2010/main" val="2807450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thesource.nrel.gov/publishing/disclaimers.html"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D0B5D6-19C6-C240-8A4A-D91733D837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805" t="13288" r="3423" b="57134"/>
          <a:stretch/>
        </p:blipFill>
        <p:spPr>
          <a:xfrm>
            <a:off x="2793503" y="249408"/>
            <a:ext cx="6052183" cy="2904103"/>
          </a:xfrm>
          <a:prstGeom prst="rect">
            <a:avLst/>
          </a:prstGeom>
          <a:ln>
            <a:solidFill>
              <a:schemeClr val="tx1">
                <a:lumMod val="20000"/>
                <a:lumOff val="80000"/>
              </a:schemeClr>
            </a:solidFill>
          </a:ln>
        </p:spPr>
      </p:pic>
      <p:sp>
        <p:nvSpPr>
          <p:cNvPr id="9" name="TextBox 8">
            <a:extLst>
              <a:ext uri="{FF2B5EF4-FFF2-40B4-BE49-F238E27FC236}">
                <a16:creationId xmlns:a16="http://schemas.microsoft.com/office/drawing/2014/main" id="{6A94802A-09A8-9E4E-AB4D-1EBB9F228F21}"/>
              </a:ext>
            </a:extLst>
          </p:cNvPr>
          <p:cNvSpPr txBox="1"/>
          <p:nvPr userDrawn="1"/>
        </p:nvSpPr>
        <p:spPr>
          <a:xfrm>
            <a:off x="240329" y="140544"/>
            <a:ext cx="2507077" cy="2970044"/>
          </a:xfrm>
          <a:prstGeom prst="rect">
            <a:avLst/>
          </a:prstGeom>
          <a:noFill/>
        </p:spPr>
        <p:txBody>
          <a:bodyPr wrap="square" rtlCol="0">
            <a:spAutoFit/>
          </a:bodyPr>
          <a:lstStyle/>
          <a:p>
            <a:pPr algn="l"/>
            <a:r>
              <a:rPr lang="en-US" sz="1700" b="1" i="1" dirty="0">
                <a:solidFill>
                  <a:srgbClr val="FF0000"/>
                </a:solidFill>
              </a:rPr>
              <a:t>PC Users:</a:t>
            </a:r>
          </a:p>
          <a:p>
            <a:pPr algn="l"/>
            <a:r>
              <a:rPr lang="en-US" sz="1700" i="1" dirty="0">
                <a:solidFill>
                  <a:srgbClr val="FF0000"/>
                </a:solidFill>
              </a:rPr>
              <a:t>Microsoft PowerPoint for Windows has default settings that continually compress images. To avoid loss</a:t>
            </a:r>
            <a:r>
              <a:rPr lang="en-US" sz="1700" i="1" baseline="0" dirty="0">
                <a:solidFill>
                  <a:srgbClr val="FF0000"/>
                </a:solidFill>
              </a:rPr>
              <a:t> of quality </a:t>
            </a:r>
            <a:r>
              <a:rPr lang="en-US" sz="1700" i="1" dirty="0">
                <a:solidFill>
                  <a:srgbClr val="FF0000"/>
                </a:solidFill>
              </a:rPr>
              <a:t>for photos and graphics within this presentation file,</a:t>
            </a:r>
            <a:r>
              <a:rPr lang="en-US" sz="1700" i="1" baseline="0" dirty="0">
                <a:solidFill>
                  <a:srgbClr val="FF0000"/>
                </a:solidFill>
              </a:rPr>
              <a:t> </a:t>
            </a:r>
            <a:r>
              <a:rPr lang="en-US" sz="1700" i="1" dirty="0">
                <a:solidFill>
                  <a:srgbClr val="FF0000"/>
                </a:solidFill>
              </a:rPr>
              <a:t>please follow these</a:t>
            </a:r>
            <a:r>
              <a:rPr lang="en-US" sz="1700" i="1" baseline="0" dirty="0">
                <a:solidFill>
                  <a:srgbClr val="FF0000"/>
                </a:solidFill>
              </a:rPr>
              <a:t> instructions </a:t>
            </a:r>
            <a:r>
              <a:rPr lang="en-US" sz="1700" i="1" dirty="0">
                <a:solidFill>
                  <a:srgbClr val="FF0000"/>
                </a:solidFill>
              </a:rPr>
              <a:t>to change your software settings.</a:t>
            </a:r>
            <a:endParaRPr lang="en-US" sz="1700" dirty="0"/>
          </a:p>
        </p:txBody>
      </p:sp>
      <p:sp>
        <p:nvSpPr>
          <p:cNvPr id="10" name="Rectangle 9">
            <a:extLst>
              <a:ext uri="{FF2B5EF4-FFF2-40B4-BE49-F238E27FC236}">
                <a16:creationId xmlns:a16="http://schemas.microsoft.com/office/drawing/2014/main" id="{CBA3EC89-8FD7-AD49-87E0-02D7F2DF5F59}"/>
              </a:ext>
            </a:extLst>
          </p:cNvPr>
          <p:cNvSpPr/>
          <p:nvPr userDrawn="1"/>
        </p:nvSpPr>
        <p:spPr>
          <a:xfrm>
            <a:off x="0" y="3339831"/>
            <a:ext cx="9144000" cy="12321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1BB405-73FA-544A-9D06-35DD6B110F85}"/>
              </a:ext>
            </a:extLst>
          </p:cNvPr>
          <p:cNvSpPr txBox="1"/>
          <p:nvPr userDrawn="1"/>
        </p:nvSpPr>
        <p:spPr>
          <a:xfrm>
            <a:off x="1509306" y="3410717"/>
            <a:ext cx="6958187" cy="1107996"/>
          </a:xfrm>
          <a:prstGeom prst="rect">
            <a:avLst/>
          </a:prstGeom>
          <a:noFill/>
        </p:spPr>
        <p:txBody>
          <a:bodyPr wrap="square" rtlCol="0">
            <a:spAutoFit/>
          </a:bodyPr>
          <a:lstStyle/>
          <a:p>
            <a:pPr algn="l"/>
            <a:r>
              <a:rPr lang="en-US" sz="1600" b="1" i="0" u="none" strike="noStrike" kern="1200" dirty="0">
                <a:solidFill>
                  <a:schemeClr val="bg1"/>
                </a:solidFill>
                <a:effectLst/>
                <a:latin typeface="+mn-lt"/>
                <a:ea typeface="+mn-ea"/>
                <a:cs typeface="+mn-cs"/>
              </a:rPr>
              <a:t>Note: </a:t>
            </a:r>
            <a:r>
              <a:rPr lang="en-US" sz="1600" b="0" i="0" u="none" strike="noStrike" kern="1200" dirty="0">
                <a:solidFill>
                  <a:schemeClr val="bg1"/>
                </a:solidFill>
                <a:effectLst/>
                <a:latin typeface="+mn-lt"/>
                <a:ea typeface="+mn-ea"/>
                <a:cs typeface="+mn-cs"/>
              </a:rPr>
              <a:t>To view and access all available template examples and change the title slide background image, click on </a:t>
            </a:r>
            <a:r>
              <a:rPr lang="en-US" sz="1600" b="0" i="1" u="none" strike="noStrike" kern="1200" dirty="0">
                <a:solidFill>
                  <a:schemeClr val="bg1"/>
                </a:solidFill>
                <a:effectLst/>
                <a:latin typeface="+mn-lt"/>
                <a:ea typeface="+mn-ea"/>
                <a:cs typeface="+mn-cs"/>
              </a:rPr>
              <a:t>View &gt; Slide Master</a:t>
            </a:r>
            <a:r>
              <a:rPr lang="en-US" sz="1600" b="0" i="0" u="none" strike="noStrike" kern="1200" dirty="0">
                <a:solidFill>
                  <a:schemeClr val="bg1"/>
                </a:solidFill>
                <a:effectLst/>
                <a:latin typeface="+mn-lt"/>
                <a:ea typeface="+mn-ea"/>
                <a:cs typeface="+mn-cs"/>
              </a:rPr>
              <a:t>. Be sure to close out of the Master slide view when working on slide content by clicking on </a:t>
            </a:r>
            <a:r>
              <a:rPr lang="en-US" sz="1600" b="0" i="1" u="none" strike="noStrike" kern="1200" dirty="0">
                <a:solidFill>
                  <a:schemeClr val="bg1"/>
                </a:solidFill>
                <a:effectLst/>
                <a:latin typeface="+mn-lt"/>
                <a:ea typeface="+mn-ea"/>
                <a:cs typeface="+mn-cs"/>
              </a:rPr>
              <a:t>View &gt; Normal</a:t>
            </a:r>
            <a:r>
              <a:rPr lang="en-US" sz="1600" b="0" i="0" u="none" strike="noStrike" kern="1200" dirty="0">
                <a:solidFill>
                  <a:schemeClr val="bg1"/>
                </a:solidFill>
                <a:effectLst/>
                <a:latin typeface="+mn-lt"/>
                <a:ea typeface="+mn-ea"/>
                <a:cs typeface="+mn-cs"/>
              </a:rPr>
              <a:t>. Full frame photo size is </a:t>
            </a:r>
            <a:r>
              <a:rPr lang="en-US" sz="1800" b="0" i="0" u="none" strike="noStrike" kern="1200" dirty="0">
                <a:solidFill>
                  <a:schemeClr val="bg1"/>
                </a:solidFill>
                <a:effectLst/>
                <a:latin typeface="+mn-lt"/>
                <a:ea typeface="+mn-ea"/>
                <a:cs typeface="+mn-cs"/>
              </a:rPr>
              <a:t>10” x 5.63”</a:t>
            </a:r>
            <a:r>
              <a:rPr lang="en-US" sz="1600" b="0" i="0" u="none" strike="noStrike" kern="1200" dirty="0">
                <a:solidFill>
                  <a:schemeClr val="bg1"/>
                </a:solidFill>
                <a:effectLst/>
                <a:latin typeface="+mn-lt"/>
                <a:ea typeface="+mn-ea"/>
                <a:cs typeface="+mn-cs"/>
              </a:rPr>
              <a:t>or </a:t>
            </a:r>
            <a:r>
              <a:rPr lang="en-US" sz="1800" b="0" i="0" u="none" strike="noStrike" kern="1200" dirty="0">
                <a:solidFill>
                  <a:schemeClr val="bg1"/>
                </a:solidFill>
                <a:effectLst/>
                <a:latin typeface="+mn-lt"/>
                <a:ea typeface="+mn-ea"/>
                <a:cs typeface="+mn-cs"/>
              </a:rPr>
              <a:t>1500 pixels x 844 pixels </a:t>
            </a:r>
            <a:r>
              <a:rPr lang="en-US" sz="1600" b="0" i="0" u="none" strike="noStrike" kern="1200" dirty="0">
                <a:solidFill>
                  <a:schemeClr val="bg1"/>
                </a:solidFill>
                <a:effectLst/>
                <a:latin typeface="+mn-lt"/>
                <a:ea typeface="+mn-ea"/>
                <a:cs typeface="+mn-cs"/>
              </a:rPr>
              <a:t>@ 150 DPI.</a:t>
            </a:r>
            <a:endParaRPr lang="en-US" sz="1600" i="0" dirty="0">
              <a:solidFill>
                <a:schemeClr val="bg1"/>
              </a:solidFill>
            </a:endParaRPr>
          </a:p>
        </p:txBody>
      </p:sp>
      <p:sp>
        <p:nvSpPr>
          <p:cNvPr id="12" name="Oval 11">
            <a:extLst>
              <a:ext uri="{FF2B5EF4-FFF2-40B4-BE49-F238E27FC236}">
                <a16:creationId xmlns:a16="http://schemas.microsoft.com/office/drawing/2014/main" id="{3056F585-18BE-674F-A94A-18D71683402A}"/>
              </a:ext>
            </a:extLst>
          </p:cNvPr>
          <p:cNvSpPr/>
          <p:nvPr userDrawn="1"/>
        </p:nvSpPr>
        <p:spPr>
          <a:xfrm>
            <a:off x="391886" y="3535136"/>
            <a:ext cx="840921" cy="8409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3AEB9E5-6B41-3742-B632-83E2CC8D1741}"/>
              </a:ext>
            </a:extLst>
          </p:cNvPr>
          <p:cNvSpPr txBox="1"/>
          <p:nvPr userDrawn="1"/>
        </p:nvSpPr>
        <p:spPr>
          <a:xfrm>
            <a:off x="495980" y="3302040"/>
            <a:ext cx="600076" cy="1323439"/>
          </a:xfrm>
          <a:prstGeom prst="rect">
            <a:avLst/>
          </a:prstGeom>
          <a:noFill/>
        </p:spPr>
        <p:txBody>
          <a:bodyPr wrap="square" rtlCol="0">
            <a:spAutoFit/>
          </a:bodyPr>
          <a:lstStyle/>
          <a:p>
            <a:pPr algn="ctr"/>
            <a:r>
              <a:rPr lang="en-US" sz="8000" b="1" dirty="0"/>
              <a:t>!</a:t>
            </a:r>
          </a:p>
        </p:txBody>
      </p:sp>
    </p:spTree>
    <p:extLst>
      <p:ext uri="{BB962C8B-B14F-4D97-AF65-F5344CB8AC3E}">
        <p14:creationId xmlns:p14="http://schemas.microsoft.com/office/powerpoint/2010/main" val="16136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imple Slide - Text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1" y="395095"/>
            <a:ext cx="4114800" cy="2176655"/>
          </a:xfrm>
        </p:spPr>
        <p:txBody>
          <a:bodyPr>
            <a:normAutofit/>
          </a:bodyPr>
          <a:lstStyle>
            <a:lvl1pPr marL="0" indent="0">
              <a:buNone/>
              <a:defRPr sz="2000" b="0"/>
            </a:lvl1pPr>
            <a:lvl2pPr marL="457200" indent="0">
              <a:buNone/>
              <a:defRPr/>
            </a:lvl2pPr>
          </a:lstStyle>
          <a:p>
            <a:pPr lvl="0"/>
            <a:r>
              <a:rPr lang="en-US" dirty="0"/>
              <a:t>Summary or description text about the slide, images, charts, data go here.</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457200" y="2795954"/>
            <a:ext cx="2651760" cy="1950672"/>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6" name="Picture Placeholder 4">
            <a:extLst>
              <a:ext uri="{FF2B5EF4-FFF2-40B4-BE49-F238E27FC236}">
                <a16:creationId xmlns:a16="http://schemas.microsoft.com/office/drawing/2014/main" id="{4F619479-75AC-A745-A352-0D743D62E3EA}"/>
              </a:ext>
            </a:extLst>
          </p:cNvPr>
          <p:cNvSpPr>
            <a:spLocks noGrp="1"/>
          </p:cNvSpPr>
          <p:nvPr>
            <p:ph type="pic" sz="quarter" idx="12" hasCustomPrompt="1"/>
          </p:nvPr>
        </p:nvSpPr>
        <p:spPr>
          <a:xfrm>
            <a:off x="3246120" y="2795954"/>
            <a:ext cx="2651760" cy="1950672"/>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7" name="Picture Placeholder 4">
            <a:extLst>
              <a:ext uri="{FF2B5EF4-FFF2-40B4-BE49-F238E27FC236}">
                <a16:creationId xmlns:a16="http://schemas.microsoft.com/office/drawing/2014/main" id="{FEC72F80-AAAF-2747-9B70-3072CB21FAAD}"/>
              </a:ext>
            </a:extLst>
          </p:cNvPr>
          <p:cNvSpPr>
            <a:spLocks noGrp="1"/>
          </p:cNvSpPr>
          <p:nvPr>
            <p:ph type="pic" sz="quarter" idx="13" hasCustomPrompt="1"/>
          </p:nvPr>
        </p:nvSpPr>
        <p:spPr>
          <a:xfrm>
            <a:off x="6035040" y="2795954"/>
            <a:ext cx="2651760" cy="1950672"/>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8" name="Chart Placeholder 6">
            <a:extLst>
              <a:ext uri="{FF2B5EF4-FFF2-40B4-BE49-F238E27FC236}">
                <a16:creationId xmlns:a16="http://schemas.microsoft.com/office/drawing/2014/main" id="{EEADAD7D-0DCA-B946-BD57-8AFA7A8BDDF7}"/>
              </a:ext>
            </a:extLst>
          </p:cNvPr>
          <p:cNvSpPr>
            <a:spLocks noGrp="1"/>
          </p:cNvSpPr>
          <p:nvPr>
            <p:ph type="chart" sz="quarter" idx="14" hasCustomPrompt="1"/>
          </p:nvPr>
        </p:nvSpPr>
        <p:spPr>
          <a:xfrm>
            <a:off x="4765432" y="395095"/>
            <a:ext cx="3921368" cy="2176655"/>
          </a:xfrm>
          <a:prstGeom prst="rect">
            <a:avLst/>
          </a:prstGeom>
          <a:solidFill>
            <a:schemeClr val="bg1">
              <a:lumMod val="95000"/>
            </a:schemeClr>
          </a:solidFill>
        </p:spPr>
        <p:txBody>
          <a:bodyPr vert="horz"/>
          <a:lstStyle>
            <a:lvl1pPr marL="0" indent="0">
              <a:buNone/>
              <a:defRPr sz="1200"/>
            </a:lvl1pPr>
          </a:lstStyle>
          <a:p>
            <a:r>
              <a:rPr lang="en-US"/>
              <a:t>Insert Chart</a:t>
            </a:r>
          </a:p>
        </p:txBody>
      </p:sp>
    </p:spTree>
    <p:extLst>
      <p:ext uri="{BB962C8B-B14F-4D97-AF65-F5344CB8AC3E}">
        <p14:creationId xmlns:p14="http://schemas.microsoft.com/office/powerpoint/2010/main" val="304545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27857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Tree>
    <p:extLst>
      <p:ext uri="{BB962C8B-B14F-4D97-AF65-F5344CB8AC3E}">
        <p14:creationId xmlns:p14="http://schemas.microsoft.com/office/powerpoint/2010/main" val="149885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314276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725204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42657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114586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4223442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156761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4701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736975" y="1252017"/>
            <a:ext cx="4322144" cy="1348326"/>
          </a:xfrm>
        </p:spPr>
        <p:txBody>
          <a:bodyPr anchor="b" anchorCtr="0">
            <a:noAutofit/>
          </a:bodyPr>
          <a:lstStyle>
            <a:lvl1pPr marL="0" indent="0">
              <a:buNone/>
              <a:defRPr sz="3000"/>
            </a:lvl1pPr>
          </a:lstStyle>
          <a:p>
            <a:pPr lvl="0"/>
            <a:r>
              <a:rPr lang="en-US"/>
              <a:t>Title</a:t>
            </a:r>
          </a:p>
        </p:txBody>
      </p:sp>
      <p:cxnSp>
        <p:nvCxnSpPr>
          <p:cNvPr id="10" name="Straight Connector 9"/>
          <p:cNvCxnSpPr/>
          <p:nvPr userDrawn="1"/>
        </p:nvCxnSpPr>
        <p:spPr>
          <a:xfrm>
            <a:off x="3839856" y="2780783"/>
            <a:ext cx="42192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736975" y="2961483"/>
            <a:ext cx="4322763"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63528C9F-D43C-8E4B-8E26-1B7ED4C750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429012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281122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solidFill>
                  <a:srgbClr val="FFFFFF"/>
                </a:solidFill>
              </a:defRPr>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19411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Transition Slide</a:t>
            </a:r>
          </a:p>
        </p:txBody>
      </p:sp>
    </p:spTree>
    <p:extLst>
      <p:ext uri="{BB962C8B-B14F-4D97-AF65-F5344CB8AC3E}">
        <p14:creationId xmlns:p14="http://schemas.microsoft.com/office/powerpoint/2010/main" val="3788749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dirty="0"/>
              <a:t>Data Slide: </a:t>
            </a:r>
            <a:br>
              <a:rPr lang="en-US" dirty="0"/>
            </a:br>
            <a:r>
              <a:rPr lang="en-US" dirty="0"/>
              <a:t>Keep Title Concise</a:t>
            </a:r>
          </a:p>
        </p:txBody>
      </p:sp>
      <p:sp>
        <p:nvSpPr>
          <p:cNvPr id="4" name="Text Placeholder 3"/>
          <p:cNvSpPr>
            <a:spLocks noGrp="1"/>
          </p:cNvSpPr>
          <p:nvPr>
            <p:ph type="body" sz="quarter" idx="10" hasCustomPrompt="1"/>
          </p:nvPr>
        </p:nvSpPr>
        <p:spPr>
          <a:xfrm>
            <a:off x="4077835" y="417513"/>
            <a:ext cx="4769303" cy="1281943"/>
          </a:xfrm>
        </p:spPr>
        <p:txBody>
          <a:bodyPr lIns="0" tIns="0" rIns="0" bIns="0" anchor="ctr" anchorCtr="0">
            <a:noAutofit/>
          </a:bodyPr>
          <a:lstStyle>
            <a:lvl1pPr marL="0" indent="0">
              <a:buNone/>
              <a:defRPr sz="2000"/>
            </a:lvl1pPr>
          </a:lstStyle>
          <a:p>
            <a:pPr lvl="0"/>
            <a:r>
              <a:rPr lang="en-US" dirty="0"/>
              <a:t>Summary or description text about the slide, charts, data go here.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14" name="Text Placeholder 13"/>
          <p:cNvSpPr>
            <a:spLocks noGrp="1"/>
          </p:cNvSpPr>
          <p:nvPr>
            <p:ph type="body" sz="quarter" idx="15" hasCustomPrompt="1"/>
          </p:nvPr>
        </p:nvSpPr>
        <p:spPr>
          <a:xfrm>
            <a:off x="468312"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5" name="Text Placeholder 13"/>
          <p:cNvSpPr>
            <a:spLocks noGrp="1"/>
          </p:cNvSpPr>
          <p:nvPr>
            <p:ph type="body" sz="quarter" idx="16" hasCustomPrompt="1"/>
          </p:nvPr>
        </p:nvSpPr>
        <p:spPr>
          <a:xfrm>
            <a:off x="2618823"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6" name="Text Placeholder 13"/>
          <p:cNvSpPr>
            <a:spLocks noGrp="1"/>
          </p:cNvSpPr>
          <p:nvPr>
            <p:ph type="body" sz="quarter" idx="17" hasCustomPrompt="1"/>
          </p:nvPr>
        </p:nvSpPr>
        <p:spPr>
          <a:xfrm>
            <a:off x="4766690"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7" name="Text Placeholder 13"/>
          <p:cNvSpPr>
            <a:spLocks noGrp="1"/>
          </p:cNvSpPr>
          <p:nvPr>
            <p:ph type="body" sz="quarter" idx="18" hasCustomPrompt="1"/>
          </p:nvPr>
        </p:nvSpPr>
        <p:spPr>
          <a:xfrm>
            <a:off x="6963599"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8" name="Text Placeholder 13"/>
          <p:cNvSpPr>
            <a:spLocks noGrp="1"/>
          </p:cNvSpPr>
          <p:nvPr>
            <p:ph type="body" sz="quarter" idx="19" hasCustomPrompt="1"/>
          </p:nvPr>
        </p:nvSpPr>
        <p:spPr>
          <a:xfrm>
            <a:off x="468312" y="4675059"/>
            <a:ext cx="1882775" cy="205197"/>
          </a:xfrm>
        </p:spPr>
        <p:txBody>
          <a:bodyPr lIns="0" tIns="0" rIns="0" bIns="0">
            <a:noAutofit/>
          </a:bodyPr>
          <a:lstStyle>
            <a:lvl1pPr marL="0" indent="0" algn="l">
              <a:buNone/>
              <a:defRPr sz="1000" baseline="0"/>
            </a:lvl1pPr>
            <a:lvl2pPr>
              <a:defRPr sz="1400"/>
            </a:lvl2pPr>
            <a:lvl3pPr>
              <a:defRPr sz="1400"/>
            </a:lvl3pPr>
            <a:lvl4pPr>
              <a:defRPr sz="1400"/>
            </a:lvl4pPr>
            <a:lvl5pPr>
              <a:defRPr sz="1400"/>
            </a:lvl5pPr>
          </a:lstStyle>
          <a:p>
            <a:pPr lvl="0"/>
            <a:r>
              <a:rPr lang="en-US"/>
              <a:t>Data citation</a:t>
            </a:r>
          </a:p>
        </p:txBody>
      </p:sp>
      <p:sp>
        <p:nvSpPr>
          <p:cNvPr id="19" name="TextBox 18"/>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332969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3982103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660572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endParaRPr lang="en-US" dirty="0"/>
          </a:p>
        </p:txBody>
      </p:sp>
    </p:spTree>
    <p:extLst>
      <p:ext uri="{BB962C8B-B14F-4D97-AF65-F5344CB8AC3E}">
        <p14:creationId xmlns:p14="http://schemas.microsoft.com/office/powerpoint/2010/main" val="1638536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Slide - Half Blue - Half 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dirty="0"/>
              <a:t>Insert Photo or Graphic</a:t>
            </a:r>
          </a:p>
        </p:txBody>
      </p:sp>
    </p:spTree>
    <p:extLst>
      <p:ext uri="{BB962C8B-B14F-4D97-AF65-F5344CB8AC3E}">
        <p14:creationId xmlns:p14="http://schemas.microsoft.com/office/powerpoint/2010/main" val="2367864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320444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965837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Slide - Half Blue 2">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7" name="Text Placeholder 7">
            <a:extLst>
              <a:ext uri="{FF2B5EF4-FFF2-40B4-BE49-F238E27FC236}">
                <a16:creationId xmlns:a16="http://schemas.microsoft.com/office/drawing/2014/main" id="{2736CC6A-2FA9-E242-A5D0-FCF48179A1F7}"/>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81408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6949"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465B8CD2-BF47-094F-B614-5CEAE71B3F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393331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4319771"/>
            <a:ext cx="4642454" cy="481299"/>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41526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3769799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4319771"/>
            <a:ext cx="4642454" cy="481299"/>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3414057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5143500"/>
          </a:xfrm>
          <a:solidFill>
            <a:schemeClr val="bg1">
              <a:lumMod val="95000"/>
            </a:schemeClr>
          </a:solidFill>
        </p:spPr>
        <p:txBody>
          <a:bodyPr/>
          <a:lstStyle>
            <a:lvl1pPr marL="0" indent="0" algn="ctr">
              <a:buNone/>
              <a:defRPr/>
            </a:lvl1pPr>
          </a:lstStyle>
          <a:p>
            <a:r>
              <a:rPr lang="en-US" dirty="0"/>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771149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347" y="0"/>
            <a:ext cx="7644653" cy="5143500"/>
          </a:xfrm>
          <a:solidFill>
            <a:schemeClr val="bg1">
              <a:lumMod val="95000"/>
            </a:schemeClr>
          </a:solidFill>
        </p:spPr>
        <p:txBody>
          <a:bodyPr/>
          <a:lstStyle>
            <a:lvl1pPr marL="0" indent="0" algn="ctr">
              <a:buNone/>
              <a:defRPr/>
            </a:lvl1pPr>
          </a:lstStyle>
          <a:p>
            <a:r>
              <a:rPr lang="en-US" dirty="0"/>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425231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5143500"/>
          </a:xfrm>
          <a:solidFill>
            <a:schemeClr val="bg1">
              <a:lumMod val="95000"/>
            </a:schemeClr>
          </a:solidFill>
        </p:spPr>
        <p:txBody>
          <a:bodyPr/>
          <a:lstStyle>
            <a:lvl1pPr marL="0" indent="0" algn="ctr">
              <a:buNone/>
              <a:defRPr/>
            </a:lvl1pPr>
          </a:lstStyle>
          <a:p>
            <a:r>
              <a:rPr lang="en-US" dirty="0"/>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150301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3226702" y="0"/>
            <a:ext cx="5917298"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850947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1499614" y="0"/>
            <a:ext cx="7644385"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693940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749807" y="0"/>
            <a:ext cx="8394193"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387230"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8" name="Rectangle 7">
            <a:extLst>
              <a:ext uri="{FF2B5EF4-FFF2-40B4-BE49-F238E27FC236}">
                <a16:creationId xmlns:a16="http://schemas.microsoft.com/office/drawing/2014/main" id="{C6FB4065-B034-894F-B2AD-10DA51A4FF51}"/>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415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9D95246B-679C-0C47-B3E3-F6535A89622F}"/>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236090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355488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474" y="0"/>
            <a:ext cx="9144000"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3837251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371600"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7" name="Rectangle 6">
            <a:extLst>
              <a:ext uri="{FF2B5EF4-FFF2-40B4-BE49-F238E27FC236}">
                <a16:creationId xmlns:a16="http://schemas.microsoft.com/office/drawing/2014/main" id="{CAF46C4D-EA55-834D-A1ED-486FAB3B53C7}"/>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448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2571750"/>
          </a:xfrm>
          <a:solidFill>
            <a:schemeClr val="bg1"/>
          </a:solidFill>
        </p:spPr>
        <p:txBody>
          <a:bodyPr/>
          <a:lstStyle>
            <a:lvl1pPr marL="0" indent="0" algn="ctr">
              <a:buNone/>
              <a:defRPr/>
            </a:lvl1pPr>
          </a:lstStyle>
          <a:p>
            <a:r>
              <a:rPr lang="en-US" dirty="0"/>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859114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615" y="0"/>
            <a:ext cx="7644385" cy="2571750"/>
          </a:xfrm>
          <a:solidFill>
            <a:schemeClr val="bg1"/>
          </a:solidFill>
        </p:spPr>
        <p:txBody>
          <a:bodyPr/>
          <a:lstStyle>
            <a:lvl1pPr marL="0" indent="0" algn="ctr">
              <a:buNone/>
              <a:defRPr/>
            </a:lvl1pPr>
          </a:lstStyle>
          <a:p>
            <a:r>
              <a:rPr lang="en-US" dirty="0"/>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499615"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Rectangle 10">
            <a:extLst>
              <a:ext uri="{FF2B5EF4-FFF2-40B4-BE49-F238E27FC236}">
                <a16:creationId xmlns:a16="http://schemas.microsoft.com/office/drawing/2014/main" id="{4ABA21AF-1C86-484E-8C81-8214908BC04B}"/>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id="{F6D85388-BAE4-4F43-AA76-E25591032497}"/>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3620648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2571750"/>
          </a:xfrm>
          <a:solidFill>
            <a:schemeClr val="bg1"/>
          </a:solidFill>
        </p:spPr>
        <p:txBody>
          <a:bodyPr/>
          <a:lstStyle>
            <a:lvl1pPr marL="0" indent="0" algn="ctr">
              <a:buNone/>
              <a:defRPr/>
            </a:lvl1pPr>
          </a:lstStyle>
          <a:p>
            <a:r>
              <a:rPr lang="en-US" dirty="0"/>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8" name="Rectangle 7">
            <a:extLst>
              <a:ext uri="{FF2B5EF4-FFF2-40B4-BE49-F238E27FC236}">
                <a16:creationId xmlns:a16="http://schemas.microsoft.com/office/drawing/2014/main" id="{199804E5-74BF-BD47-85E5-EA49688872F8}"/>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17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3648971"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3666576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499614"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921884"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12" name="Rectangle 11">
            <a:extLst>
              <a:ext uri="{FF2B5EF4-FFF2-40B4-BE49-F238E27FC236}">
                <a16:creationId xmlns:a16="http://schemas.microsoft.com/office/drawing/2014/main" id="{8FAAD8C3-A811-7F49-ABE6-460F673A0377}"/>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0B0CD720-AECF-2546-AD56-838BD33350C3}"/>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4200942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172077"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8" name="Rectangle 7">
            <a:extLst>
              <a:ext uri="{FF2B5EF4-FFF2-40B4-BE49-F238E27FC236}">
                <a16:creationId xmlns:a16="http://schemas.microsoft.com/office/drawing/2014/main" id="{D9F44E30-1CE7-304C-AF61-09BD499EEA25}"/>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907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54239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4" name="Text Placeholder 27"/>
          <p:cNvSpPr>
            <a:spLocks noGrp="1"/>
          </p:cNvSpPr>
          <p:nvPr>
            <p:ph type="body" sz="quarter" idx="20" hasCustomPrompt="1"/>
          </p:nvPr>
        </p:nvSpPr>
        <p:spPr>
          <a:xfrm>
            <a:off x="457200" y="4090975"/>
            <a:ext cx="4123076" cy="727263"/>
          </a:xfrm>
          <a:prstGeom prst="rect">
            <a:avLst/>
          </a:prstGeom>
        </p:spPr>
        <p:txBody>
          <a:bodyPr vert="horz" lIns="0" tIns="0" rIns="0" bIns="0" anchor="t" anchorCtr="0"/>
          <a:lstStyle>
            <a:lvl1pPr marL="0" indent="0">
              <a:spcBef>
                <a:spcPts val="1000"/>
              </a:spcBef>
              <a:buFont typeface="Arial"/>
              <a:buNone/>
              <a:defRPr sz="18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4825308" y="182880"/>
            <a:ext cx="3871998" cy="209551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2338291"/>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8" name="TextBox 7"/>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634595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dirty="0"/>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Tree>
    <p:extLst>
      <p:ext uri="{BB962C8B-B14F-4D97-AF65-F5344CB8AC3E}">
        <p14:creationId xmlns:p14="http://schemas.microsoft.com/office/powerpoint/2010/main" val="1942167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dirty="0"/>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
        <p:nvSpPr>
          <p:cNvPr id="7" name="TextBox 6">
            <a:extLst>
              <a:ext uri="{FF2B5EF4-FFF2-40B4-BE49-F238E27FC236}">
                <a16:creationId xmlns:a16="http://schemas.microsoft.com/office/drawing/2014/main" id="{4D25D62E-9C80-6549-866A-CF8A873BF3DE}"/>
              </a:ext>
            </a:extLst>
          </p:cNvPr>
          <p:cNvSpPr txBox="1"/>
          <p:nvPr userDrawn="1"/>
        </p:nvSpPr>
        <p:spPr>
          <a:xfrm>
            <a:off x="107795" y="3835487"/>
            <a:ext cx="5580695" cy="1200329"/>
          </a:xfrm>
          <a:prstGeom prst="rect">
            <a:avLst/>
          </a:prstGeom>
          <a:noFill/>
        </p:spPr>
        <p:txBody>
          <a:bodyPr wrap="square" rtlCol="0">
            <a:spAutoFit/>
          </a:bodyPr>
          <a:lstStyle/>
          <a:p>
            <a:r>
              <a:rPr lang="en-US" sz="900" dirty="0"/>
              <a:t>This work was authored </a:t>
            </a:r>
            <a:r>
              <a:rPr lang="en-US" sz="900" dirty="0">
                <a:solidFill>
                  <a:srgbClr val="FF0000"/>
                </a:solidFill>
              </a:rPr>
              <a:t>[in part]</a:t>
            </a:r>
            <a:r>
              <a:rPr lang="en-US" sz="900" dirty="0"/>
              <a:t> by the National Renewable Energy Laboratory, operated by Alliance for Sustainable Energy, LLC, for the U.S. Department of Energy (DOE) under Contract No. DE-AC36-08GO28308. Funding provided by </a:t>
            </a:r>
            <a:r>
              <a:rPr lang="en-US" sz="900" dirty="0">
                <a:solidFill>
                  <a:srgbClr val="FF0000"/>
                </a:solidFill>
              </a:rPr>
              <a:t>[applicable Department of Energy office and program office, e.g., U.S. Department of Energy Office of Energy Efficiency and Renewable Energy Solar Energy Technologies Office (spell out full office names; do not use initialisms/acronyms)]</a:t>
            </a:r>
            <a:r>
              <a:rPr lang="en-US" sz="900" dirty="0"/>
              <a:t>.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endParaRPr lang="en-US" sz="900" dirty="0">
              <a:solidFill>
                <a:schemeClr val="tx1"/>
              </a:solidFill>
            </a:endParaRPr>
          </a:p>
        </p:txBody>
      </p:sp>
      <p:grpSp>
        <p:nvGrpSpPr>
          <p:cNvPr id="8" name="Group 7">
            <a:extLst>
              <a:ext uri="{FF2B5EF4-FFF2-40B4-BE49-F238E27FC236}">
                <a16:creationId xmlns:a16="http://schemas.microsoft.com/office/drawing/2014/main" id="{EF1042E9-C103-A54C-BB93-07B4BA47A9A6}"/>
              </a:ext>
            </a:extLst>
          </p:cNvPr>
          <p:cNvGrpSpPr/>
          <p:nvPr userDrawn="1"/>
        </p:nvGrpSpPr>
        <p:grpSpPr>
          <a:xfrm>
            <a:off x="1160290" y="2923341"/>
            <a:ext cx="1200990" cy="891562"/>
            <a:chOff x="2576623" y="33912667"/>
            <a:chExt cx="2971800" cy="2206133"/>
          </a:xfrm>
        </p:grpSpPr>
        <p:sp>
          <p:nvSpPr>
            <p:cNvPr id="10" name="Rounded Rectangular Callout 9">
              <a:extLst>
                <a:ext uri="{FF2B5EF4-FFF2-40B4-BE49-F238E27FC236}">
                  <a16:creationId xmlns:a16="http://schemas.microsoft.com/office/drawing/2014/main" id="{E992B2AE-3F65-9F4A-9CF6-9647603DC89A}"/>
                </a:ext>
              </a:extLst>
            </p:cNvPr>
            <p:cNvSpPr/>
            <p:nvPr/>
          </p:nvSpPr>
          <p:spPr bwMode="auto">
            <a:xfrm>
              <a:off x="2576623" y="33912667"/>
              <a:ext cx="2971800" cy="2206133"/>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1" name="TextBox 10">
              <a:extLst>
                <a:ext uri="{FF2B5EF4-FFF2-40B4-BE49-F238E27FC236}">
                  <a16:creationId xmlns:a16="http://schemas.microsoft.com/office/drawing/2014/main" id="{50095912-C565-554A-B23A-0162EEF02886}"/>
                </a:ext>
              </a:extLst>
            </p:cNvPr>
            <p:cNvSpPr txBox="1"/>
            <p:nvPr/>
          </p:nvSpPr>
          <p:spPr>
            <a:xfrm>
              <a:off x="2662702" y="34195673"/>
              <a:ext cx="2885721" cy="1789714"/>
            </a:xfrm>
            <a:prstGeom prst="rect">
              <a:avLst/>
            </a:prstGeom>
            <a:noFill/>
          </p:spPr>
          <p:txBody>
            <a:bodyPr wrap="square" rtlCol="0">
              <a:spAutoFit/>
            </a:bodyPr>
            <a:lstStyle/>
            <a:p>
              <a:r>
                <a:rPr lang="en-US" sz="1000" dirty="0">
                  <a:solidFill>
                    <a:srgbClr val="FF0000"/>
                  </a:solidFill>
                </a:rPr>
                <a:t>Insert the words “in part” if this work includes </a:t>
              </a:r>
              <a:br>
                <a:rPr lang="en-US" sz="1000" dirty="0">
                  <a:solidFill>
                    <a:srgbClr val="FF0000"/>
                  </a:solidFill>
                </a:rPr>
              </a:br>
              <a:r>
                <a:rPr lang="en-US" sz="1000" dirty="0">
                  <a:solidFill>
                    <a:srgbClr val="FF0000"/>
                  </a:solidFill>
                </a:rPr>
                <a:t>non-NREL authors.</a:t>
              </a:r>
            </a:p>
            <a:p>
              <a:pPr algn="l"/>
              <a:r>
                <a:rPr lang="en-US" sz="100" dirty="0">
                  <a:solidFill>
                    <a:srgbClr val="FF0000"/>
                  </a:solidFill>
                </a:rPr>
                <a:t>.</a:t>
              </a:r>
            </a:p>
          </p:txBody>
        </p:sp>
      </p:grpSp>
      <p:grpSp>
        <p:nvGrpSpPr>
          <p:cNvPr id="12" name="Group 11">
            <a:extLst>
              <a:ext uri="{FF2B5EF4-FFF2-40B4-BE49-F238E27FC236}">
                <a16:creationId xmlns:a16="http://schemas.microsoft.com/office/drawing/2014/main" id="{459BF0D5-6437-5C45-BCE8-E796DD25A9F5}"/>
              </a:ext>
            </a:extLst>
          </p:cNvPr>
          <p:cNvGrpSpPr/>
          <p:nvPr userDrawn="1"/>
        </p:nvGrpSpPr>
        <p:grpSpPr>
          <a:xfrm>
            <a:off x="3413774" y="2835776"/>
            <a:ext cx="2316254" cy="1215855"/>
            <a:chOff x="-183051" y="33227554"/>
            <a:chExt cx="5731474" cy="3039310"/>
          </a:xfrm>
          <a:solidFill>
            <a:schemeClr val="bg1">
              <a:alpha val="38000"/>
            </a:schemeClr>
          </a:solidFill>
        </p:grpSpPr>
        <p:sp>
          <p:nvSpPr>
            <p:cNvPr id="13" name="Rounded Rectangular Callout 12">
              <a:extLst>
                <a:ext uri="{FF2B5EF4-FFF2-40B4-BE49-F238E27FC236}">
                  <a16:creationId xmlns:a16="http://schemas.microsoft.com/office/drawing/2014/main" id="{993AE333-8181-7B4E-A36B-01F4F72B5AC8}"/>
                </a:ext>
              </a:extLst>
            </p:cNvPr>
            <p:cNvSpPr/>
            <p:nvPr/>
          </p:nvSpPr>
          <p:spPr bwMode="auto">
            <a:xfrm>
              <a:off x="-183051" y="33227554"/>
              <a:ext cx="5731474" cy="3039310"/>
            </a:xfrm>
            <a:prstGeom prst="wedgeRoundRectCallout">
              <a:avLst/>
            </a:prstGeom>
            <a:solidFill>
              <a:schemeClr val="bg1">
                <a:alpha val="81000"/>
              </a:schemeClr>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4" name="TextBox 13">
              <a:extLst>
                <a:ext uri="{FF2B5EF4-FFF2-40B4-BE49-F238E27FC236}">
                  <a16:creationId xmlns:a16="http://schemas.microsoft.com/office/drawing/2014/main" id="{BFE1391B-DFC1-8D43-9278-AEF2B02003B1}"/>
                </a:ext>
              </a:extLst>
            </p:cNvPr>
            <p:cNvSpPr txBox="1"/>
            <p:nvPr/>
          </p:nvSpPr>
          <p:spPr>
            <a:xfrm>
              <a:off x="29149" y="33394988"/>
              <a:ext cx="5307072" cy="2627452"/>
            </a:xfrm>
            <a:prstGeom prst="rect">
              <a:avLst/>
            </a:prstGeom>
            <a:grpFill/>
          </p:spPr>
          <p:txBody>
            <a:bodyPr wrap="square" rtlCol="0">
              <a:spAutoFit/>
            </a:bodyPr>
            <a:lstStyle/>
            <a:p>
              <a:r>
                <a:rPr lang="en-US" sz="900" dirty="0">
                  <a:solidFill>
                    <a:srgbClr val="FF0000"/>
                  </a:solidFill>
                </a:rPr>
                <a:t>Edit the red bracketed text as appropriate with the applicable DOE office(s) and program office(s) that sponsored the work and/or add other funding as needed.  For non-EERE funding, see </a:t>
              </a:r>
              <a:r>
                <a:rPr lang="en-US" sz="900" u="sng" dirty="0">
                  <a:solidFill>
                    <a:srgbClr val="FF0000"/>
                  </a:solidFill>
                  <a:hlinkClick r:id="rId4"/>
                </a:rPr>
                <a:t>https://thesource.nrel.gov/publishing/disclaimers.html</a:t>
              </a:r>
              <a:endParaRPr lang="en-US" sz="200" i="0" dirty="0">
                <a:solidFill>
                  <a:srgbClr val="FF0000"/>
                </a:solidFill>
              </a:endParaRPr>
            </a:p>
          </p:txBody>
        </p:sp>
      </p:grpSp>
    </p:spTree>
    <p:extLst>
      <p:ext uri="{BB962C8B-B14F-4D97-AF65-F5344CB8AC3E}">
        <p14:creationId xmlns:p14="http://schemas.microsoft.com/office/powerpoint/2010/main" val="112472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 Blue Background">
    <p:spTree>
      <p:nvGrpSpPr>
        <p:cNvPr id="1" name=""/>
        <p:cNvGrpSpPr/>
        <p:nvPr/>
      </p:nvGrpSpPr>
      <p:grpSpPr>
        <a:xfrm>
          <a:off x="0" y="0"/>
          <a:ext cx="0" cy="0"/>
          <a:chOff x="0" y="0"/>
          <a:chExt cx="0" cy="0"/>
        </a:xfrm>
      </p:grpSpPr>
      <p:pic>
        <p:nvPicPr>
          <p:cNvPr id="6" name="Picture 5" descr="iStock-505476426_FlareFree.jpg">
            <a:extLst>
              <a:ext uri="{FF2B5EF4-FFF2-40B4-BE49-F238E27FC236}">
                <a16:creationId xmlns:a16="http://schemas.microsoft.com/office/drawing/2014/main" id="{312AD4B6-5589-B742-BDDC-8DE22CCB2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5112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29116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Simple Slide</a:t>
            </a:r>
          </a:p>
        </p:txBody>
      </p:sp>
      <p:sp>
        <p:nvSpPr>
          <p:cNvPr id="9" name="Text Placeholder 8"/>
          <p:cNvSpPr>
            <a:spLocks noGrp="1"/>
          </p:cNvSpPr>
          <p:nvPr>
            <p:ph type="body" sz="quarter" idx="10"/>
          </p:nvPr>
        </p:nvSpPr>
        <p:spPr>
          <a:xfrm>
            <a:off x="457200" y="1371600"/>
            <a:ext cx="8120063" cy="3375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7374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82540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776514"/>
          </a:xfrm>
        </p:spPr>
        <p:txBody>
          <a:bodyPr/>
          <a:lstStyle/>
          <a:p>
            <a:r>
              <a:rPr lang="en-US"/>
              <a:t>Simple Slide</a:t>
            </a:r>
          </a:p>
        </p:txBody>
      </p:sp>
      <p:sp>
        <p:nvSpPr>
          <p:cNvPr id="5" name="TextBox 4"/>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48500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dirty="0"/>
              <a:t>Simple Slide + Image</a:t>
            </a:r>
          </a:p>
        </p:txBody>
      </p:sp>
      <p:sp>
        <p:nvSpPr>
          <p:cNvPr id="9" name="Text Placeholder 8"/>
          <p:cNvSpPr>
            <a:spLocks noGrp="1"/>
          </p:cNvSpPr>
          <p:nvPr>
            <p:ph type="body" sz="quarter" idx="10" hasCustomPrompt="1"/>
          </p:nvPr>
        </p:nvSpPr>
        <p:spPr>
          <a:xfrm>
            <a:off x="457200" y="1124857"/>
            <a:ext cx="5143499" cy="3621769"/>
          </a:xfrm>
        </p:spPr>
        <p:txBody>
          <a:bodyPr/>
          <a:lstStyle>
            <a:lvl1pPr marL="0" indent="0">
              <a:buNone/>
              <a:defRPr b="1"/>
            </a:lvl1pPr>
            <a:lvl2pPr>
              <a:defRPr sz="2000"/>
            </a:lvl2pPr>
          </a:lstStyle>
          <a:p>
            <a:pPr lvl="0"/>
            <a:r>
              <a:rPr lang="en-US" dirty="0"/>
              <a:t>Header text</a:t>
            </a:r>
          </a:p>
          <a:p>
            <a:pPr lvl="1"/>
            <a:r>
              <a:rPr lang="en-US" dirty="0"/>
              <a:t>Bullet point 1</a:t>
            </a:r>
          </a:p>
          <a:p>
            <a:pPr lvl="1"/>
            <a:r>
              <a:rPr lang="en-US" dirty="0"/>
              <a:t>Bullet point 2</a:t>
            </a:r>
          </a:p>
          <a:p>
            <a:pPr lvl="1"/>
            <a:r>
              <a:rPr lang="en-US" dirty="0"/>
              <a:t>Bullet point 3</a:t>
            </a:r>
            <a:br>
              <a:rPr lang="en-US" dirty="0"/>
            </a:br>
            <a:endParaRPr lang="en-US" dirty="0"/>
          </a:p>
          <a:p>
            <a:pPr lvl="0"/>
            <a:r>
              <a:rPr lang="en-US" dirty="0"/>
              <a:t>Header text</a:t>
            </a:r>
          </a:p>
          <a:p>
            <a:pPr lvl="1"/>
            <a:r>
              <a:rPr lang="en-US" dirty="0"/>
              <a:t>Bullet point 1</a:t>
            </a:r>
          </a:p>
          <a:p>
            <a:pPr lvl="1"/>
            <a:r>
              <a:rPr lang="en-US" dirty="0"/>
              <a:t>Bullet point 2</a:t>
            </a:r>
          </a:p>
          <a:p>
            <a:pPr lvl="1"/>
            <a:r>
              <a:rPr lang="en-US" dirty="0"/>
              <a:t>Bullet point 3</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5952392" y="1125538"/>
            <a:ext cx="2734407" cy="3621088"/>
          </a:xfrm>
          <a:solidFill>
            <a:schemeClr val="bg1">
              <a:lumMod val="85000"/>
            </a:schemeClr>
          </a:solidFill>
        </p:spPr>
        <p:txBody>
          <a:bodyPr>
            <a:normAutofit/>
          </a:bodyPr>
          <a:lstStyle>
            <a:lvl1pPr marL="0" indent="0">
              <a:buNone/>
              <a:defRPr sz="1600"/>
            </a:lvl1pPr>
          </a:lstStyle>
          <a:p>
            <a:r>
              <a:rPr lang="en-US" dirty="0"/>
              <a:t>Insert image here</a:t>
            </a:r>
          </a:p>
        </p:txBody>
      </p:sp>
    </p:spTree>
    <p:extLst>
      <p:ext uri="{BB962C8B-B14F-4D97-AF65-F5344CB8AC3E}">
        <p14:creationId xmlns:p14="http://schemas.microsoft.com/office/powerpoint/2010/main" val="3570781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1" r:id="rId3"/>
    <p:sldLayoutId id="2147483675" r:id="rId4"/>
    <p:sldLayoutId id="2147483711" r:id="rId5"/>
    <p:sldLayoutId id="2147483654" r:id="rId6"/>
    <p:sldLayoutId id="2147483655" r:id="rId7"/>
    <p:sldLayoutId id="2147483653" r:id="rId8"/>
    <p:sldLayoutId id="2147483707" r:id="rId9"/>
    <p:sldLayoutId id="2147483708" r:id="rId10"/>
    <p:sldLayoutId id="2147483656" r:id="rId11"/>
    <p:sldLayoutId id="2147483657" r:id="rId12"/>
    <p:sldLayoutId id="2147483689" r:id="rId13"/>
    <p:sldLayoutId id="2147483690" r:id="rId14"/>
    <p:sldLayoutId id="2147483691" r:id="rId15"/>
    <p:sldLayoutId id="2147483692" r:id="rId16"/>
    <p:sldLayoutId id="2147483693" r:id="rId17"/>
    <p:sldLayoutId id="2147483694" r:id="rId18"/>
    <p:sldLayoutId id="2147483695" r:id="rId19"/>
    <p:sldLayoutId id="2147483666" r:id="rId20"/>
    <p:sldLayoutId id="2147483667" r:id="rId21"/>
    <p:sldLayoutId id="2147483665" r:id="rId22"/>
    <p:sldLayoutId id="2147483668" r:id="rId23"/>
    <p:sldLayoutId id="2147483669" r:id="rId24"/>
    <p:sldLayoutId id="2147483670" r:id="rId25"/>
    <p:sldLayoutId id="2147483671" r:id="rId26"/>
    <p:sldLayoutId id="2147483676" r:id="rId27"/>
    <p:sldLayoutId id="2147483681" r:id="rId28"/>
    <p:sldLayoutId id="2147483682" r:id="rId29"/>
    <p:sldLayoutId id="2147483687" r:id="rId30"/>
    <p:sldLayoutId id="2147483688" r:id="rId31"/>
    <p:sldLayoutId id="2147483678" r:id="rId32"/>
    <p:sldLayoutId id="2147483683" r:id="rId33"/>
    <p:sldLayoutId id="2147483702" r:id="rId34"/>
    <p:sldLayoutId id="2147483684" r:id="rId35"/>
    <p:sldLayoutId id="2147483698" r:id="rId36"/>
    <p:sldLayoutId id="2147483703" r:id="rId37"/>
    <p:sldLayoutId id="2147483685" r:id="rId38"/>
    <p:sldLayoutId id="2147483699" r:id="rId39"/>
    <p:sldLayoutId id="2147483704" r:id="rId40"/>
    <p:sldLayoutId id="2147483680" r:id="rId41"/>
    <p:sldLayoutId id="2147483700" r:id="rId42"/>
    <p:sldLayoutId id="2147483705" r:id="rId43"/>
    <p:sldLayoutId id="2147483686" r:id="rId44"/>
    <p:sldLayoutId id="2147483701" r:id="rId45"/>
    <p:sldLayoutId id="2147483706" r:id="rId46"/>
    <p:sldLayoutId id="2147483672" r:id="rId47"/>
    <p:sldLayoutId id="2147483696" r:id="rId48"/>
    <p:sldLayoutId id="2147483673" r:id="rId49"/>
  </p:sldLayoutIdLst>
  <p:txStyles>
    <p:title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Geothermal NTB: Stakeholder Engagement Update</a:t>
            </a:r>
          </a:p>
        </p:txBody>
      </p:sp>
      <p:sp>
        <p:nvSpPr>
          <p:cNvPr id="5" name="Text Placeholder 4"/>
          <p:cNvSpPr>
            <a:spLocks noGrp="1"/>
          </p:cNvSpPr>
          <p:nvPr>
            <p:ph type="body" sz="quarter" idx="11"/>
          </p:nvPr>
        </p:nvSpPr>
        <p:spPr/>
        <p:txBody>
          <a:bodyPr vert="horz" lIns="91440" tIns="45720" rIns="91440" bIns="45720" rtlCol="0" anchor="t">
            <a:noAutofit/>
          </a:bodyPr>
          <a:lstStyle/>
          <a:p>
            <a:r>
              <a:rPr lang="en-US" dirty="0"/>
              <a:t>Aaron Levine, Esq.</a:t>
            </a:r>
          </a:p>
          <a:p>
            <a:r>
              <a:rPr lang="en-US" dirty="0"/>
              <a:t>Senior Legal and Regulatory Analyst</a:t>
            </a:r>
          </a:p>
          <a:p>
            <a:r>
              <a:rPr lang="en-US" dirty="0"/>
              <a:t>GTO Briefing</a:t>
            </a:r>
          </a:p>
          <a:p>
            <a:r>
              <a:rPr lang="en-US" dirty="0"/>
              <a:t>April 13, 2021 (Updated August 9, 2021)</a:t>
            </a:r>
            <a:endParaRPr lang="en-US" dirty="0">
              <a:cs typeface="Calibri"/>
            </a:endParaRPr>
          </a:p>
        </p:txBody>
      </p:sp>
    </p:spTree>
    <p:extLst>
      <p:ext uri="{BB962C8B-B14F-4D97-AF65-F5344CB8AC3E}">
        <p14:creationId xmlns:p14="http://schemas.microsoft.com/office/powerpoint/2010/main" val="341694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D62E-533B-D24D-84A7-4830B82162BE}"/>
              </a:ext>
            </a:extLst>
          </p:cNvPr>
          <p:cNvSpPr>
            <a:spLocks noGrp="1"/>
          </p:cNvSpPr>
          <p:nvPr>
            <p:ph type="title"/>
          </p:nvPr>
        </p:nvSpPr>
        <p:spPr/>
        <p:txBody>
          <a:bodyPr/>
          <a:lstStyle/>
          <a:p>
            <a:r>
              <a:rPr lang="en-US" dirty="0"/>
              <a:t>Key Themes - CA</a:t>
            </a:r>
          </a:p>
        </p:txBody>
      </p:sp>
      <p:sp>
        <p:nvSpPr>
          <p:cNvPr id="3" name="Text Placeholder 2">
            <a:extLst>
              <a:ext uri="{FF2B5EF4-FFF2-40B4-BE49-F238E27FC236}">
                <a16:creationId xmlns:a16="http://schemas.microsoft.com/office/drawing/2014/main" id="{D6B436A3-F55A-3047-8417-B13CF03AF8FF}"/>
              </a:ext>
            </a:extLst>
          </p:cNvPr>
          <p:cNvSpPr>
            <a:spLocks noGrp="1"/>
          </p:cNvSpPr>
          <p:nvPr>
            <p:ph type="body" sz="quarter" idx="10"/>
          </p:nvPr>
        </p:nvSpPr>
        <p:spPr/>
        <p:txBody>
          <a:bodyPr>
            <a:normAutofit fontScale="62500" lnSpcReduction="20000"/>
          </a:bodyPr>
          <a:lstStyle/>
          <a:p>
            <a:pPr marL="0" indent="0">
              <a:buNone/>
            </a:pPr>
            <a:r>
              <a:rPr lang="en-US" b="1" dirty="0"/>
              <a:t>Other Barriers and Challenges</a:t>
            </a:r>
          </a:p>
          <a:p>
            <a:r>
              <a:rPr lang="en-US" dirty="0"/>
              <a:t>CEQA process viewed as cumbersome and CEQA practitioners in Imperial County believe the process is misused by environmental stakeholders.</a:t>
            </a:r>
          </a:p>
          <a:p>
            <a:pPr lvl="1"/>
            <a:r>
              <a:rPr lang="en-US" dirty="0"/>
              <a:t>Ex. Hudson Ranch 1 received a mitigated negative declaration, but Hudson Ranch 2 went through a longer EIR to avoid potential litigation despite same resource impacts/concerns.</a:t>
            </a:r>
          </a:p>
          <a:p>
            <a:pPr lvl="1"/>
            <a:r>
              <a:rPr lang="en-US" dirty="0"/>
              <a:t>Time involved in developing the EIR (and potential litigation) is more of an issue than the cost of preparing the document.</a:t>
            </a:r>
          </a:p>
          <a:p>
            <a:r>
              <a:rPr lang="en-US" dirty="0"/>
              <a:t>Regulatory approvals vary greatly depending on a number of circumstances, including:</a:t>
            </a:r>
          </a:p>
          <a:p>
            <a:pPr lvl="1"/>
            <a:r>
              <a:rPr lang="en-US" dirty="0"/>
              <a:t>Land ownership (Federal, state, private)</a:t>
            </a:r>
          </a:p>
          <a:p>
            <a:pPr lvl="1"/>
            <a:r>
              <a:rPr lang="en-US" dirty="0"/>
              <a:t>Project size (50 MW threshold for CEC)</a:t>
            </a:r>
          </a:p>
          <a:p>
            <a:pPr lvl="1"/>
            <a:r>
              <a:rPr lang="en-US" dirty="0"/>
              <a:t>Project phase (exploration vs. drilling/power plant)</a:t>
            </a:r>
          </a:p>
          <a:p>
            <a:r>
              <a:rPr lang="en-US" dirty="0"/>
              <a:t>Project economics (including high cost of O&amp;M) and PPA acquisition has been viewed as a larger factor than environmental issues in the Salton Sea. </a:t>
            </a:r>
          </a:p>
          <a:p>
            <a:r>
              <a:rPr lang="en-US" dirty="0"/>
              <a:t>In addition, geothermal is more expensive to produce and resource intensive to produce than other renewable technologies; therefore, it is difficult to compete with wind and solar pricing. </a:t>
            </a:r>
          </a:p>
          <a:p>
            <a:endParaRPr lang="en-US" dirty="0"/>
          </a:p>
        </p:txBody>
      </p:sp>
    </p:spTree>
    <p:extLst>
      <p:ext uri="{BB962C8B-B14F-4D97-AF65-F5344CB8AC3E}">
        <p14:creationId xmlns:p14="http://schemas.microsoft.com/office/powerpoint/2010/main" val="18965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D62E-533B-D24D-84A7-4830B82162BE}"/>
              </a:ext>
            </a:extLst>
          </p:cNvPr>
          <p:cNvSpPr>
            <a:spLocks noGrp="1"/>
          </p:cNvSpPr>
          <p:nvPr>
            <p:ph type="title"/>
          </p:nvPr>
        </p:nvSpPr>
        <p:spPr/>
        <p:txBody>
          <a:bodyPr/>
          <a:lstStyle/>
          <a:p>
            <a:r>
              <a:rPr lang="en-US" dirty="0"/>
              <a:t>Key Themes - CA</a:t>
            </a:r>
          </a:p>
        </p:txBody>
      </p:sp>
      <p:sp>
        <p:nvSpPr>
          <p:cNvPr id="3" name="Text Placeholder 2">
            <a:extLst>
              <a:ext uri="{FF2B5EF4-FFF2-40B4-BE49-F238E27FC236}">
                <a16:creationId xmlns:a16="http://schemas.microsoft.com/office/drawing/2014/main" id="{D6B436A3-F55A-3047-8417-B13CF03AF8FF}"/>
              </a:ext>
            </a:extLst>
          </p:cNvPr>
          <p:cNvSpPr>
            <a:spLocks noGrp="1"/>
          </p:cNvSpPr>
          <p:nvPr>
            <p:ph type="body" sz="quarter" idx="10"/>
          </p:nvPr>
        </p:nvSpPr>
        <p:spPr/>
        <p:txBody>
          <a:bodyPr>
            <a:normAutofit fontScale="85000" lnSpcReduction="20000"/>
          </a:bodyPr>
          <a:lstStyle/>
          <a:p>
            <a:pPr marL="0" indent="0">
              <a:buNone/>
            </a:pPr>
            <a:r>
              <a:rPr lang="en-US" b="1" dirty="0"/>
              <a:t>Other Barriers and Challenges</a:t>
            </a:r>
            <a:endParaRPr lang="en-US" dirty="0"/>
          </a:p>
          <a:p>
            <a:r>
              <a:rPr lang="en-US" dirty="0"/>
              <a:t>CEC process (50 MW threshold) is more extensive and may prevent marginally larger projects, but is not resulting in substantially smaller project proposals.</a:t>
            </a:r>
          </a:p>
          <a:p>
            <a:pPr lvl="1"/>
            <a:r>
              <a:rPr lang="en-US" dirty="0"/>
              <a:t>Imperial County has previously sought 100 MW threshold, but CEC has declined to raise the threshold in the past.</a:t>
            </a:r>
          </a:p>
          <a:p>
            <a:r>
              <a:rPr lang="en-US" dirty="0"/>
              <a:t>In 2008, the BLM implemented a Final Programmatic Environmental Impact Statement (2008 PEIS) on the leasing of geothermal resources for the Western U.S. and Alaska. Although federal agencies, such as the BLM, frequently tier to the 2008 PEIS as well as other NEPA documents (e.g., 2008 </a:t>
            </a:r>
            <a:r>
              <a:rPr lang="en-US" dirty="0" err="1"/>
              <a:t>Truckhaven</a:t>
            </a:r>
            <a:r>
              <a:rPr lang="en-US" dirty="0"/>
              <a:t> EIS, 2012 West Chocolate EIS), these documents are on the verge of becoming outdated and need to be amended/updated. </a:t>
            </a:r>
          </a:p>
          <a:p>
            <a:pPr lvl="1"/>
            <a:endParaRPr lang="en-US" dirty="0"/>
          </a:p>
        </p:txBody>
      </p:sp>
    </p:spTree>
    <p:extLst>
      <p:ext uri="{BB962C8B-B14F-4D97-AF65-F5344CB8AC3E}">
        <p14:creationId xmlns:p14="http://schemas.microsoft.com/office/powerpoint/2010/main" val="130949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D62E-533B-D24D-84A7-4830B82162BE}"/>
              </a:ext>
            </a:extLst>
          </p:cNvPr>
          <p:cNvSpPr>
            <a:spLocks noGrp="1"/>
          </p:cNvSpPr>
          <p:nvPr>
            <p:ph type="title"/>
          </p:nvPr>
        </p:nvSpPr>
        <p:spPr/>
        <p:txBody>
          <a:bodyPr/>
          <a:lstStyle/>
          <a:p>
            <a:r>
              <a:rPr lang="en-US" dirty="0"/>
              <a:t>Key Themes - CA</a:t>
            </a:r>
          </a:p>
        </p:txBody>
      </p:sp>
      <p:sp>
        <p:nvSpPr>
          <p:cNvPr id="3" name="Text Placeholder 2">
            <a:extLst>
              <a:ext uri="{FF2B5EF4-FFF2-40B4-BE49-F238E27FC236}">
                <a16:creationId xmlns:a16="http://schemas.microsoft.com/office/drawing/2014/main" id="{D6B436A3-F55A-3047-8417-B13CF03AF8FF}"/>
              </a:ext>
            </a:extLst>
          </p:cNvPr>
          <p:cNvSpPr>
            <a:spLocks noGrp="1"/>
          </p:cNvSpPr>
          <p:nvPr>
            <p:ph type="body" sz="quarter" idx="10"/>
          </p:nvPr>
        </p:nvSpPr>
        <p:spPr/>
        <p:txBody>
          <a:bodyPr>
            <a:normAutofit lnSpcReduction="10000"/>
          </a:bodyPr>
          <a:lstStyle/>
          <a:p>
            <a:pPr marL="0" indent="0">
              <a:buNone/>
            </a:pPr>
            <a:r>
              <a:rPr lang="en-US" b="1" dirty="0"/>
              <a:t>Hudson Ranch II (via Energy Source interview)</a:t>
            </a:r>
          </a:p>
          <a:p>
            <a:pPr lvl="1"/>
            <a:r>
              <a:rPr lang="en-US" dirty="0"/>
              <a:t>Energy Source did not find the resource they were looking for when trying to expand Hudson Ranch I and abandoned the project. </a:t>
            </a:r>
          </a:p>
          <a:p>
            <a:pPr lvl="1"/>
            <a:r>
              <a:rPr lang="en-US" dirty="0"/>
              <a:t>Energy Source has sold the Hudson Ranch II wells to a different company, so will not seek to reinitiate this project.</a:t>
            </a:r>
          </a:p>
          <a:p>
            <a:pPr lvl="1"/>
            <a:r>
              <a:rPr lang="en-US" dirty="0"/>
              <a:t>Project team seeking information on the well purchaser and new planned development.</a:t>
            </a:r>
          </a:p>
        </p:txBody>
      </p:sp>
    </p:spTree>
    <p:extLst>
      <p:ext uri="{BB962C8B-B14F-4D97-AF65-F5344CB8AC3E}">
        <p14:creationId xmlns:p14="http://schemas.microsoft.com/office/powerpoint/2010/main" val="57334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127E-F104-4001-A43F-D876AC59CBA8}"/>
              </a:ext>
            </a:extLst>
          </p:cNvPr>
          <p:cNvSpPr>
            <a:spLocks noGrp="1"/>
          </p:cNvSpPr>
          <p:nvPr>
            <p:ph type="title"/>
          </p:nvPr>
        </p:nvSpPr>
        <p:spPr/>
        <p:txBody>
          <a:bodyPr/>
          <a:lstStyle/>
          <a:p>
            <a:r>
              <a:rPr lang="en-US" dirty="0"/>
              <a:t>Key Themes - CA</a:t>
            </a:r>
          </a:p>
        </p:txBody>
      </p:sp>
      <p:sp>
        <p:nvSpPr>
          <p:cNvPr id="3" name="Text Placeholder 2">
            <a:extLst>
              <a:ext uri="{FF2B5EF4-FFF2-40B4-BE49-F238E27FC236}">
                <a16:creationId xmlns:a16="http://schemas.microsoft.com/office/drawing/2014/main" id="{6F4CBF74-C6DD-4920-9C73-5CDFCA898B41}"/>
              </a:ext>
            </a:extLst>
          </p:cNvPr>
          <p:cNvSpPr>
            <a:spLocks noGrp="1"/>
          </p:cNvSpPr>
          <p:nvPr>
            <p:ph type="body" sz="quarter" idx="10"/>
          </p:nvPr>
        </p:nvSpPr>
        <p:spPr/>
        <p:txBody>
          <a:bodyPr>
            <a:normAutofit fontScale="85000" lnSpcReduction="10000"/>
          </a:bodyPr>
          <a:lstStyle/>
          <a:p>
            <a:pPr marL="0" indent="0">
              <a:buNone/>
            </a:pPr>
            <a:r>
              <a:rPr lang="en-US" b="1" dirty="0" err="1"/>
              <a:t>Truckhaven</a:t>
            </a:r>
            <a:r>
              <a:rPr lang="en-US" b="1" dirty="0"/>
              <a:t> Project (via BLM – El Centro Field Office Interview)</a:t>
            </a:r>
          </a:p>
          <a:p>
            <a:r>
              <a:rPr lang="en-US" dirty="0"/>
              <a:t>The </a:t>
            </a:r>
            <a:r>
              <a:rPr lang="en-US" dirty="0" err="1"/>
              <a:t>Truckhaven</a:t>
            </a:r>
            <a:r>
              <a:rPr lang="en-US" dirty="0"/>
              <a:t> project is located on a mixture of private land, CA state land under the jurisdiction of the CA State Lands Commission, and BLM managed land, which requires coordination across federal, state, and local agencies as well as completion of a CEQA and NEPA document. </a:t>
            </a:r>
          </a:p>
          <a:p>
            <a:pPr lvl="1"/>
            <a:r>
              <a:rPr lang="en-US" dirty="0"/>
              <a:t>For example, the BLM shared information and coordinated studies with Imperial County and worked with </a:t>
            </a:r>
            <a:r>
              <a:rPr lang="en-US" dirty="0" err="1"/>
              <a:t>CalGEM</a:t>
            </a:r>
            <a:r>
              <a:rPr lang="en-US" dirty="0"/>
              <a:t> regarding seismic activity analysis</a:t>
            </a:r>
          </a:p>
          <a:p>
            <a:r>
              <a:rPr lang="en-US" dirty="0"/>
              <a:t>The NEPA EA process did take a long time to complete because of sensitivities in the area (e.g., cultural resources/tribal concerns, sensitive biological species, recreation, paleontological resources)</a:t>
            </a:r>
          </a:p>
        </p:txBody>
      </p:sp>
    </p:spTree>
    <p:extLst>
      <p:ext uri="{BB962C8B-B14F-4D97-AF65-F5344CB8AC3E}">
        <p14:creationId xmlns:p14="http://schemas.microsoft.com/office/powerpoint/2010/main" val="19806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4A9C9E1-17A1-C646-A4F5-615D6ECF4E01}"/>
              </a:ext>
            </a:extLst>
          </p:cNvPr>
          <p:cNvSpPr>
            <a:spLocks noGrp="1"/>
          </p:cNvSpPr>
          <p:nvPr>
            <p:ph type="body" sz="quarter" idx="10"/>
          </p:nvPr>
        </p:nvSpPr>
        <p:spPr/>
        <p:txBody>
          <a:bodyPr/>
          <a:lstStyle/>
          <a:p>
            <a:r>
              <a:rPr lang="en-US" dirty="0"/>
              <a:t>Thank You!</a:t>
            </a:r>
          </a:p>
        </p:txBody>
      </p:sp>
      <p:sp>
        <p:nvSpPr>
          <p:cNvPr id="13" name="TextBox 12">
            <a:extLst>
              <a:ext uri="{FF2B5EF4-FFF2-40B4-BE49-F238E27FC236}">
                <a16:creationId xmlns:a16="http://schemas.microsoft.com/office/drawing/2014/main" id="{DF9FE7E8-D158-5B4C-8456-6EA1C0C81462}"/>
              </a:ext>
            </a:extLst>
          </p:cNvPr>
          <p:cNvSpPr txBox="1"/>
          <p:nvPr/>
        </p:nvSpPr>
        <p:spPr>
          <a:xfrm>
            <a:off x="3673164" y="2571750"/>
            <a:ext cx="2379177" cy="646331"/>
          </a:xfrm>
          <a:prstGeom prst="rect">
            <a:avLst/>
          </a:prstGeom>
          <a:noFill/>
        </p:spPr>
        <p:txBody>
          <a:bodyPr wrap="none" rtlCol="0">
            <a:spAutoFit/>
          </a:bodyPr>
          <a:lstStyle/>
          <a:p>
            <a:r>
              <a:rPr lang="en-US" dirty="0"/>
              <a:t>Aaron Levine, Esq.</a:t>
            </a:r>
          </a:p>
          <a:p>
            <a:r>
              <a:rPr lang="en-US" dirty="0" err="1"/>
              <a:t>Aaron.Levine@nrel.gov</a:t>
            </a:r>
            <a:endParaRPr lang="en-US" dirty="0"/>
          </a:p>
        </p:txBody>
      </p:sp>
    </p:spTree>
    <p:extLst>
      <p:ext uri="{BB962C8B-B14F-4D97-AF65-F5344CB8AC3E}">
        <p14:creationId xmlns:p14="http://schemas.microsoft.com/office/powerpoint/2010/main" val="286219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A4CBA-56AB-AA4D-8610-35E45BEFECBE}"/>
              </a:ext>
            </a:extLst>
          </p:cNvPr>
          <p:cNvSpPr>
            <a:spLocks noGrp="1"/>
          </p:cNvSpPr>
          <p:nvPr>
            <p:ph type="title"/>
          </p:nvPr>
        </p:nvSpPr>
        <p:spPr/>
        <p:txBody>
          <a:bodyPr/>
          <a:lstStyle/>
          <a:p>
            <a:r>
              <a:rPr lang="en-US" dirty="0"/>
              <a:t>Interviews Conducted </a:t>
            </a:r>
            <a:br>
              <a:rPr lang="en-US" dirty="0"/>
            </a:br>
            <a:r>
              <a:rPr lang="en-US" dirty="0"/>
              <a:t>in Nevada</a:t>
            </a:r>
          </a:p>
        </p:txBody>
      </p:sp>
      <p:sp>
        <p:nvSpPr>
          <p:cNvPr id="5" name="Text Placeholder 4">
            <a:extLst>
              <a:ext uri="{FF2B5EF4-FFF2-40B4-BE49-F238E27FC236}">
                <a16:creationId xmlns:a16="http://schemas.microsoft.com/office/drawing/2014/main" id="{B90BAC0B-8409-E145-A026-160218796D6E}"/>
              </a:ext>
            </a:extLst>
          </p:cNvPr>
          <p:cNvSpPr>
            <a:spLocks noGrp="1"/>
          </p:cNvSpPr>
          <p:nvPr>
            <p:ph type="body" sz="quarter" idx="10"/>
          </p:nvPr>
        </p:nvSpPr>
        <p:spPr/>
        <p:txBody>
          <a:bodyPr vert="horz" lIns="91440" tIns="45720" rIns="91440" bIns="45720" rtlCol="0" anchor="t">
            <a:normAutofit/>
          </a:bodyPr>
          <a:lstStyle/>
          <a:p>
            <a:pPr marL="0" indent="0">
              <a:buNone/>
            </a:pPr>
            <a:r>
              <a:rPr lang="en-US" b="1" dirty="0"/>
              <a:t>Federal Agencies</a:t>
            </a:r>
          </a:p>
          <a:p>
            <a:pPr lvl="1"/>
            <a:r>
              <a:rPr lang="en-US" dirty="0"/>
              <a:t>Bureau of Land Management,. U.S. Bureau of Reclamation</a:t>
            </a:r>
            <a:endParaRPr lang="en-US" dirty="0">
              <a:cs typeface="Calibri"/>
            </a:endParaRPr>
          </a:p>
          <a:p>
            <a:pPr marL="0" indent="0">
              <a:buNone/>
            </a:pPr>
            <a:r>
              <a:rPr lang="en-US" b="1" dirty="0"/>
              <a:t>State Agencies</a:t>
            </a:r>
          </a:p>
          <a:p>
            <a:pPr lvl="1"/>
            <a:r>
              <a:rPr lang="en-US" dirty="0"/>
              <a:t>Nevada Division of Minerals</a:t>
            </a:r>
          </a:p>
          <a:p>
            <a:pPr marL="0" indent="0">
              <a:buNone/>
            </a:pPr>
            <a:r>
              <a:rPr lang="en-US" b="1" dirty="0"/>
              <a:t>Developers</a:t>
            </a:r>
          </a:p>
          <a:p>
            <a:pPr lvl="1"/>
            <a:r>
              <a:rPr lang="en-US" dirty="0"/>
              <a:t>Ormat</a:t>
            </a:r>
          </a:p>
        </p:txBody>
      </p:sp>
    </p:spTree>
    <p:extLst>
      <p:ext uri="{BB962C8B-B14F-4D97-AF65-F5344CB8AC3E}">
        <p14:creationId xmlns:p14="http://schemas.microsoft.com/office/powerpoint/2010/main" val="331426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A4CBA-56AB-AA4D-8610-35E45BEFECBE}"/>
              </a:ext>
            </a:extLst>
          </p:cNvPr>
          <p:cNvSpPr>
            <a:spLocks noGrp="1"/>
          </p:cNvSpPr>
          <p:nvPr>
            <p:ph type="title"/>
          </p:nvPr>
        </p:nvSpPr>
        <p:spPr/>
        <p:txBody>
          <a:bodyPr/>
          <a:lstStyle/>
          <a:p>
            <a:r>
              <a:rPr lang="en-US" dirty="0"/>
              <a:t>Interviews Conducted in California</a:t>
            </a:r>
          </a:p>
        </p:txBody>
      </p:sp>
      <p:sp>
        <p:nvSpPr>
          <p:cNvPr id="5" name="Text Placeholder 4">
            <a:extLst>
              <a:ext uri="{FF2B5EF4-FFF2-40B4-BE49-F238E27FC236}">
                <a16:creationId xmlns:a16="http://schemas.microsoft.com/office/drawing/2014/main" id="{B90BAC0B-8409-E145-A026-160218796D6E}"/>
              </a:ext>
            </a:extLst>
          </p:cNvPr>
          <p:cNvSpPr>
            <a:spLocks noGrp="1"/>
          </p:cNvSpPr>
          <p:nvPr>
            <p:ph type="body" sz="quarter" idx="10"/>
          </p:nvPr>
        </p:nvSpPr>
        <p:spPr/>
        <p:txBody>
          <a:bodyPr>
            <a:normAutofit fontScale="47500" lnSpcReduction="20000"/>
          </a:bodyPr>
          <a:lstStyle/>
          <a:p>
            <a:pPr marL="0" indent="0">
              <a:buNone/>
            </a:pPr>
            <a:r>
              <a:rPr lang="en-US" sz="4200" b="1" dirty="0"/>
              <a:t>Federal Agencies</a:t>
            </a:r>
          </a:p>
          <a:p>
            <a:pPr lvl="1"/>
            <a:r>
              <a:rPr lang="en-US" dirty="0"/>
              <a:t>BLM (El Centro Field Office)</a:t>
            </a:r>
          </a:p>
          <a:p>
            <a:pPr lvl="1"/>
            <a:r>
              <a:rPr lang="en-US" dirty="0"/>
              <a:t>U.S. Army Corps of Engineers</a:t>
            </a:r>
          </a:p>
          <a:p>
            <a:pPr lvl="1"/>
            <a:r>
              <a:rPr lang="en-US" dirty="0"/>
              <a:t>U.S. Fish and Wildlife Service</a:t>
            </a:r>
          </a:p>
          <a:p>
            <a:pPr lvl="1"/>
            <a:endParaRPr lang="en-US" dirty="0"/>
          </a:p>
          <a:p>
            <a:pPr marL="0" indent="0">
              <a:buNone/>
            </a:pPr>
            <a:r>
              <a:rPr lang="en-US" sz="4200" b="1" dirty="0"/>
              <a:t>State and Local Agencies</a:t>
            </a:r>
          </a:p>
          <a:p>
            <a:pPr lvl="1"/>
            <a:r>
              <a:rPr lang="en-US" dirty="0"/>
              <a:t>California Dept. of Fish and Wildlife</a:t>
            </a:r>
          </a:p>
          <a:p>
            <a:pPr lvl="1"/>
            <a:r>
              <a:rPr lang="en-US" dirty="0"/>
              <a:t>California Energy Commission</a:t>
            </a:r>
          </a:p>
          <a:p>
            <a:pPr lvl="1"/>
            <a:r>
              <a:rPr lang="en-US" dirty="0"/>
              <a:t>California Geologic Energy Management Division</a:t>
            </a:r>
          </a:p>
          <a:p>
            <a:pPr lvl="1"/>
            <a:r>
              <a:rPr lang="en-US" dirty="0"/>
              <a:t>Imperial County Planning and Development Services</a:t>
            </a:r>
          </a:p>
          <a:p>
            <a:pPr lvl="1"/>
            <a:r>
              <a:rPr lang="en-US" dirty="0"/>
              <a:t>Imperial Irrigation District</a:t>
            </a:r>
          </a:p>
          <a:p>
            <a:pPr marL="457200" lvl="1" indent="0">
              <a:buNone/>
            </a:pPr>
            <a:endParaRPr lang="en-US" sz="3600" dirty="0"/>
          </a:p>
          <a:p>
            <a:pPr marL="0" indent="0">
              <a:buNone/>
            </a:pPr>
            <a:r>
              <a:rPr lang="en-US" sz="3600" b="1" dirty="0"/>
              <a:t>Developers</a:t>
            </a:r>
          </a:p>
          <a:p>
            <a:pPr lvl="1"/>
            <a:r>
              <a:rPr lang="en-US" dirty="0"/>
              <a:t>Energy Source</a:t>
            </a:r>
          </a:p>
          <a:p>
            <a:pPr lvl="1"/>
            <a:r>
              <a:rPr lang="en-US" dirty="0" err="1"/>
              <a:t>CalEnergy</a:t>
            </a:r>
            <a:endParaRPr lang="en-US" dirty="0"/>
          </a:p>
          <a:p>
            <a:pPr lvl="1"/>
            <a:r>
              <a:rPr lang="en-US" dirty="0"/>
              <a:t>Controlled Thermal Resources</a:t>
            </a:r>
          </a:p>
          <a:p>
            <a:pPr lvl="1"/>
            <a:endParaRPr lang="en-US" dirty="0"/>
          </a:p>
        </p:txBody>
      </p:sp>
    </p:spTree>
    <p:extLst>
      <p:ext uri="{BB962C8B-B14F-4D97-AF65-F5344CB8AC3E}">
        <p14:creationId xmlns:p14="http://schemas.microsoft.com/office/powerpoint/2010/main" val="350819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A4CBA-56AB-AA4D-8610-35E45BEFECBE}"/>
              </a:ext>
            </a:extLst>
          </p:cNvPr>
          <p:cNvSpPr>
            <a:spLocks noGrp="1"/>
          </p:cNvSpPr>
          <p:nvPr>
            <p:ph type="title"/>
          </p:nvPr>
        </p:nvSpPr>
        <p:spPr/>
        <p:txBody>
          <a:bodyPr/>
          <a:lstStyle/>
          <a:p>
            <a:r>
              <a:rPr lang="en-US" dirty="0"/>
              <a:t>Interviews to Schedule</a:t>
            </a:r>
          </a:p>
        </p:txBody>
      </p:sp>
      <p:sp>
        <p:nvSpPr>
          <p:cNvPr id="5" name="Text Placeholder 4">
            <a:extLst>
              <a:ext uri="{FF2B5EF4-FFF2-40B4-BE49-F238E27FC236}">
                <a16:creationId xmlns:a16="http://schemas.microsoft.com/office/drawing/2014/main" id="{B90BAC0B-8409-E145-A026-160218796D6E}"/>
              </a:ext>
            </a:extLst>
          </p:cNvPr>
          <p:cNvSpPr>
            <a:spLocks noGrp="1"/>
          </p:cNvSpPr>
          <p:nvPr>
            <p:ph type="body" sz="quarter" idx="10"/>
          </p:nvPr>
        </p:nvSpPr>
        <p:spPr/>
        <p:txBody>
          <a:bodyPr vert="horz" lIns="91440" tIns="45720" rIns="91440" bIns="45720" rtlCol="0" anchor="t">
            <a:normAutofit/>
          </a:bodyPr>
          <a:lstStyle/>
          <a:p>
            <a:pPr marL="0" indent="0">
              <a:buNone/>
            </a:pPr>
            <a:r>
              <a:rPr lang="en-US" b="1" dirty="0"/>
              <a:t>Nevada</a:t>
            </a:r>
          </a:p>
          <a:p>
            <a:pPr lvl="1"/>
            <a:r>
              <a:rPr lang="en-US" dirty="0"/>
              <a:t>U.S. Fish and Wildlife Service (NV staff) (NREL attempted to schedule multiple times)</a:t>
            </a:r>
            <a:endParaRPr lang="en-US" dirty="0">
              <a:cs typeface="Calibri"/>
            </a:endParaRPr>
          </a:p>
          <a:p>
            <a:pPr marL="457200" lvl="1" indent="0">
              <a:buNone/>
            </a:pPr>
            <a:endParaRPr lang="en-US" dirty="0">
              <a:cs typeface="Calibri"/>
            </a:endParaRPr>
          </a:p>
        </p:txBody>
      </p:sp>
    </p:spTree>
    <p:extLst>
      <p:ext uri="{BB962C8B-B14F-4D97-AF65-F5344CB8AC3E}">
        <p14:creationId xmlns:p14="http://schemas.microsoft.com/office/powerpoint/2010/main" val="150200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A4CBA-56AB-AA4D-8610-35E45BEFECBE}"/>
              </a:ext>
            </a:extLst>
          </p:cNvPr>
          <p:cNvSpPr>
            <a:spLocks noGrp="1"/>
          </p:cNvSpPr>
          <p:nvPr>
            <p:ph type="title"/>
          </p:nvPr>
        </p:nvSpPr>
        <p:spPr/>
        <p:txBody>
          <a:bodyPr/>
          <a:lstStyle/>
          <a:p>
            <a:r>
              <a:rPr lang="en-US" dirty="0"/>
              <a:t>Interviews Declined</a:t>
            </a:r>
          </a:p>
        </p:txBody>
      </p:sp>
      <p:sp>
        <p:nvSpPr>
          <p:cNvPr id="5" name="Text Placeholder 4">
            <a:extLst>
              <a:ext uri="{FF2B5EF4-FFF2-40B4-BE49-F238E27FC236}">
                <a16:creationId xmlns:a16="http://schemas.microsoft.com/office/drawing/2014/main" id="{B90BAC0B-8409-E145-A026-160218796D6E}"/>
              </a:ext>
            </a:extLst>
          </p:cNvPr>
          <p:cNvSpPr>
            <a:spLocks noGrp="1"/>
          </p:cNvSpPr>
          <p:nvPr>
            <p:ph type="body" sz="quarter" idx="10"/>
          </p:nvPr>
        </p:nvSpPr>
        <p:spPr/>
        <p:txBody>
          <a:bodyPr>
            <a:normAutofit/>
          </a:bodyPr>
          <a:lstStyle/>
          <a:p>
            <a:pPr marL="0" indent="0">
              <a:buNone/>
            </a:pPr>
            <a:r>
              <a:rPr lang="en-US" b="1" dirty="0"/>
              <a:t>Nevada</a:t>
            </a:r>
          </a:p>
          <a:p>
            <a:pPr lvl="1"/>
            <a:r>
              <a:rPr lang="en-US" dirty="0"/>
              <a:t>Nevada Division of Environmental Protection (UIC permit)</a:t>
            </a:r>
          </a:p>
        </p:txBody>
      </p:sp>
    </p:spTree>
    <p:extLst>
      <p:ext uri="{BB962C8B-B14F-4D97-AF65-F5344CB8AC3E}">
        <p14:creationId xmlns:p14="http://schemas.microsoft.com/office/powerpoint/2010/main" val="122122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D62E-533B-D24D-84A7-4830B82162BE}"/>
              </a:ext>
            </a:extLst>
          </p:cNvPr>
          <p:cNvSpPr>
            <a:spLocks noGrp="1"/>
          </p:cNvSpPr>
          <p:nvPr>
            <p:ph type="title"/>
          </p:nvPr>
        </p:nvSpPr>
        <p:spPr/>
        <p:txBody>
          <a:bodyPr/>
          <a:lstStyle/>
          <a:p>
            <a:r>
              <a:rPr lang="en-US" dirty="0"/>
              <a:t>Key Themes - NV</a:t>
            </a:r>
          </a:p>
        </p:txBody>
      </p:sp>
      <p:sp>
        <p:nvSpPr>
          <p:cNvPr id="3" name="Text Placeholder 2">
            <a:extLst>
              <a:ext uri="{FF2B5EF4-FFF2-40B4-BE49-F238E27FC236}">
                <a16:creationId xmlns:a16="http://schemas.microsoft.com/office/drawing/2014/main" id="{D6B436A3-F55A-3047-8417-B13CF03AF8FF}"/>
              </a:ext>
            </a:extLst>
          </p:cNvPr>
          <p:cNvSpPr>
            <a:spLocks noGrp="1"/>
          </p:cNvSpPr>
          <p:nvPr>
            <p:ph type="body" sz="quarter" idx="10"/>
          </p:nvPr>
        </p:nvSpPr>
        <p:spPr/>
        <p:txBody>
          <a:bodyPr>
            <a:normAutofit fontScale="62500" lnSpcReduction="20000"/>
          </a:bodyPr>
          <a:lstStyle/>
          <a:p>
            <a:pPr marL="0" indent="0">
              <a:buNone/>
            </a:pPr>
            <a:r>
              <a:rPr lang="en-US" b="1" dirty="0"/>
              <a:t>Federal and State Coordination Issues</a:t>
            </a:r>
          </a:p>
          <a:p>
            <a:r>
              <a:rPr lang="en-US" dirty="0"/>
              <a:t>BLM-NDOM have an MOU, share documents, and frequently communicate.</a:t>
            </a:r>
          </a:p>
          <a:p>
            <a:pPr lvl="1"/>
            <a:r>
              <a:rPr lang="en-US" dirty="0"/>
              <a:t>However, applications to each agency are required for well drilling (even on federally managed lands) and these applications use different forms.</a:t>
            </a:r>
          </a:p>
          <a:p>
            <a:pPr lvl="2"/>
            <a:r>
              <a:rPr lang="en-US" dirty="0"/>
              <a:t>The BLM application is online, while the NDOM is still a pdf “paper” application.</a:t>
            </a:r>
          </a:p>
          <a:p>
            <a:r>
              <a:rPr lang="en-US" dirty="0"/>
              <a:t>NDOM waits for BLM to issue NEPA document and drilling permit prior to NDOM issuing its drilling permit on Federal land.</a:t>
            </a:r>
          </a:p>
          <a:p>
            <a:pPr lvl="1"/>
            <a:r>
              <a:rPr lang="en-US" dirty="0"/>
              <a:t>Can lead to longer processing time due to NEPA timelines.</a:t>
            </a:r>
          </a:p>
          <a:p>
            <a:r>
              <a:rPr lang="en-US" dirty="0"/>
              <a:t>If NDOM is issuing a permit on state/private land this only takes 10 days to approve.</a:t>
            </a:r>
          </a:p>
          <a:p>
            <a:r>
              <a:rPr lang="en-US" dirty="0"/>
              <a:t>NDOM, NDEP, and NDWR coordinate on applicable information for each of their approvals.</a:t>
            </a:r>
          </a:p>
          <a:p>
            <a:pPr lvl="1"/>
            <a:r>
              <a:rPr lang="en-US" dirty="0"/>
              <a:t>NDOM – Well Drilling</a:t>
            </a:r>
          </a:p>
          <a:p>
            <a:pPr lvl="1"/>
            <a:r>
              <a:rPr lang="en-US" dirty="0"/>
              <a:t>NDEP – Underground Injection Control</a:t>
            </a:r>
          </a:p>
          <a:p>
            <a:pPr lvl="1"/>
            <a:r>
              <a:rPr lang="en-US" dirty="0"/>
              <a:t>NDWR – Water rights</a:t>
            </a:r>
          </a:p>
        </p:txBody>
      </p:sp>
    </p:spTree>
    <p:extLst>
      <p:ext uri="{BB962C8B-B14F-4D97-AF65-F5344CB8AC3E}">
        <p14:creationId xmlns:p14="http://schemas.microsoft.com/office/powerpoint/2010/main" val="341173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D62E-533B-D24D-84A7-4830B82162BE}"/>
              </a:ext>
            </a:extLst>
          </p:cNvPr>
          <p:cNvSpPr>
            <a:spLocks noGrp="1"/>
          </p:cNvSpPr>
          <p:nvPr>
            <p:ph type="title"/>
          </p:nvPr>
        </p:nvSpPr>
        <p:spPr/>
        <p:txBody>
          <a:bodyPr/>
          <a:lstStyle/>
          <a:p>
            <a:r>
              <a:rPr lang="en-US" dirty="0"/>
              <a:t>Key Themes - NV</a:t>
            </a:r>
          </a:p>
        </p:txBody>
      </p:sp>
      <p:sp>
        <p:nvSpPr>
          <p:cNvPr id="3" name="Text Placeholder 2">
            <a:extLst>
              <a:ext uri="{FF2B5EF4-FFF2-40B4-BE49-F238E27FC236}">
                <a16:creationId xmlns:a16="http://schemas.microsoft.com/office/drawing/2014/main" id="{D6B436A3-F55A-3047-8417-B13CF03AF8FF}"/>
              </a:ext>
            </a:extLst>
          </p:cNvPr>
          <p:cNvSpPr>
            <a:spLocks noGrp="1"/>
          </p:cNvSpPr>
          <p:nvPr>
            <p:ph type="body" sz="quarter" idx="10"/>
          </p:nvPr>
        </p:nvSpPr>
        <p:spPr/>
        <p:txBody>
          <a:bodyPr>
            <a:normAutofit fontScale="85000" lnSpcReduction="20000"/>
          </a:bodyPr>
          <a:lstStyle/>
          <a:p>
            <a:pPr marL="57150" indent="0">
              <a:buNone/>
            </a:pPr>
            <a:r>
              <a:rPr lang="en-US" b="1" dirty="0"/>
              <a:t>Other Barriers and Challenges</a:t>
            </a:r>
          </a:p>
          <a:p>
            <a:r>
              <a:rPr lang="en-US" dirty="0"/>
              <a:t>The utilization phase of a geothermal project may take longer to approve than the exploration/drilling phase of a geothermal project because utilization is a long-term project that may require Nevada Utility Environmental Protection Act (UEPA) review (e.g., Dixie Meadows Utilization Project). </a:t>
            </a:r>
          </a:p>
          <a:p>
            <a:pPr lvl="1"/>
            <a:r>
              <a:rPr lang="en-US" dirty="0"/>
              <a:t>Construction of powerplants exceeding 70 MW and/or aboveground electric transmission lines that operate at 200 kV or more require environmental review and a permit from the Nevada Public Utilities Commission pursuant to UEPA. </a:t>
            </a:r>
          </a:p>
          <a:p>
            <a:r>
              <a:rPr lang="en-US" dirty="0"/>
              <a:t>Remote work during the pandemic has made communication across agencies more challenging - led to slower processing timeframes.</a:t>
            </a:r>
          </a:p>
          <a:p>
            <a:endParaRPr lang="en-US" dirty="0"/>
          </a:p>
          <a:p>
            <a:endParaRPr lang="en-US" dirty="0"/>
          </a:p>
        </p:txBody>
      </p:sp>
    </p:spTree>
    <p:extLst>
      <p:ext uri="{BB962C8B-B14F-4D97-AF65-F5344CB8AC3E}">
        <p14:creationId xmlns:p14="http://schemas.microsoft.com/office/powerpoint/2010/main" val="252712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5DCC-88CF-4057-8B32-46E40A69630F}"/>
              </a:ext>
            </a:extLst>
          </p:cNvPr>
          <p:cNvSpPr>
            <a:spLocks noGrp="1"/>
          </p:cNvSpPr>
          <p:nvPr>
            <p:ph type="title"/>
          </p:nvPr>
        </p:nvSpPr>
        <p:spPr/>
        <p:txBody>
          <a:bodyPr/>
          <a:lstStyle/>
          <a:p>
            <a:r>
              <a:rPr lang="en-US" dirty="0"/>
              <a:t>Key Themes - CA</a:t>
            </a:r>
          </a:p>
        </p:txBody>
      </p:sp>
      <p:sp>
        <p:nvSpPr>
          <p:cNvPr id="3" name="Text Placeholder 2">
            <a:extLst>
              <a:ext uri="{FF2B5EF4-FFF2-40B4-BE49-F238E27FC236}">
                <a16:creationId xmlns:a16="http://schemas.microsoft.com/office/drawing/2014/main" id="{553A32CC-D233-4689-A0F2-19E850D81209}"/>
              </a:ext>
            </a:extLst>
          </p:cNvPr>
          <p:cNvSpPr>
            <a:spLocks noGrp="1"/>
          </p:cNvSpPr>
          <p:nvPr>
            <p:ph type="body" sz="quarter" idx="10"/>
          </p:nvPr>
        </p:nvSpPr>
        <p:spPr/>
        <p:txBody>
          <a:bodyPr>
            <a:normAutofit fontScale="70000" lnSpcReduction="20000"/>
          </a:bodyPr>
          <a:lstStyle/>
          <a:p>
            <a:pPr marL="0" indent="0">
              <a:buNone/>
            </a:pPr>
            <a:r>
              <a:rPr lang="en-US" b="1" dirty="0"/>
              <a:t>Federal and State Coordination Issues</a:t>
            </a:r>
          </a:p>
          <a:p>
            <a:r>
              <a:rPr lang="en-US" dirty="0"/>
              <a:t>California Dept. Fish and Wildlife and U.S. Fish and Wildlife Service do not issue joint approvals very often due to different standards at Federal and state levels. In addition, recently, coordination with USACE and USFWS has been challenging and time consuming.</a:t>
            </a:r>
          </a:p>
          <a:p>
            <a:pPr lvl="1"/>
            <a:r>
              <a:rPr lang="en-US" dirty="0"/>
              <a:t>Prior to construction, geothermal projects may need a Clean Water Act (CWA) Section 404 Dredge and Fill Permit from USACE to discharge material into Waters of the United States (WOTUS). Accordingly, USACE must make an individual determination on a case-by-case basis to determine whether a project is located in Waters of the United States (WOTUS Determination). </a:t>
            </a:r>
          </a:p>
          <a:p>
            <a:pPr lvl="1"/>
            <a:r>
              <a:rPr lang="en-US" dirty="0"/>
              <a:t>Also, there are species present in Imperial County that fall under the protection of the Endangered Species Act (ESA) (e.g., Desert pupfish, burrowing owls) that may require developers conduct consultation (via ESA Section 7 or Section 10) with the U.S. Fish and Wildlife Service prior to project development. </a:t>
            </a:r>
            <a:endParaRPr lang="en-US" b="1" dirty="0"/>
          </a:p>
        </p:txBody>
      </p:sp>
    </p:spTree>
    <p:extLst>
      <p:ext uri="{BB962C8B-B14F-4D97-AF65-F5344CB8AC3E}">
        <p14:creationId xmlns:p14="http://schemas.microsoft.com/office/powerpoint/2010/main" val="232034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ACB2-F9D3-4EA3-9BEC-F6F4E6CDF79F}"/>
              </a:ext>
            </a:extLst>
          </p:cNvPr>
          <p:cNvSpPr>
            <a:spLocks noGrp="1"/>
          </p:cNvSpPr>
          <p:nvPr>
            <p:ph type="title"/>
          </p:nvPr>
        </p:nvSpPr>
        <p:spPr/>
        <p:txBody>
          <a:bodyPr/>
          <a:lstStyle/>
          <a:p>
            <a:r>
              <a:rPr lang="en-US" dirty="0"/>
              <a:t>Key Themes - CA</a:t>
            </a:r>
          </a:p>
        </p:txBody>
      </p:sp>
      <p:sp>
        <p:nvSpPr>
          <p:cNvPr id="3" name="Text Placeholder 2">
            <a:extLst>
              <a:ext uri="{FF2B5EF4-FFF2-40B4-BE49-F238E27FC236}">
                <a16:creationId xmlns:a16="http://schemas.microsoft.com/office/drawing/2014/main" id="{E817A9CF-1E7F-4B52-97FE-F85251B6A68B}"/>
              </a:ext>
            </a:extLst>
          </p:cNvPr>
          <p:cNvSpPr>
            <a:spLocks noGrp="1"/>
          </p:cNvSpPr>
          <p:nvPr>
            <p:ph type="body" sz="quarter" idx="10"/>
          </p:nvPr>
        </p:nvSpPr>
        <p:spPr/>
        <p:txBody>
          <a:bodyPr vert="horz" lIns="91440" tIns="45720" rIns="91440" bIns="45720" rtlCol="0" anchor="t">
            <a:normAutofit fontScale="55000" lnSpcReduction="20000"/>
          </a:bodyPr>
          <a:lstStyle/>
          <a:p>
            <a:pPr marL="0" indent="0">
              <a:buNone/>
            </a:pPr>
            <a:r>
              <a:rPr lang="en-US" b="1" dirty="0"/>
              <a:t>State/Local Coordination Issues</a:t>
            </a:r>
          </a:p>
          <a:p>
            <a:r>
              <a:rPr lang="en-US" dirty="0"/>
              <a:t>The CEC and </a:t>
            </a:r>
            <a:r>
              <a:rPr lang="en-US" dirty="0" err="1"/>
              <a:t>CalGEM</a:t>
            </a:r>
            <a:r>
              <a:rPr lang="en-US" dirty="0"/>
              <a:t> coordinate on projects that require CEC approval. In addition, the CEC coordinates with federal agencies, including the BLM and USFWS on projects that require CEC approval.</a:t>
            </a:r>
            <a:endParaRPr lang="en-US" dirty="0">
              <a:cs typeface="Calibri"/>
            </a:endParaRPr>
          </a:p>
          <a:p>
            <a:pPr lvl="1"/>
            <a:r>
              <a:rPr lang="en-US" dirty="0">
                <a:cs typeface="Calibri"/>
              </a:rPr>
              <a:t>CEC is the primary permitting authority responsible for reviewing and approving Applications for Certification (AFC) for thermal powerplants 50 MW and higher.</a:t>
            </a:r>
          </a:p>
          <a:p>
            <a:r>
              <a:rPr lang="en-US" dirty="0">
                <a:cs typeface="Calibri"/>
              </a:rPr>
              <a:t>The CEC's AFC is granted in lieu of any other permit required by local jurisdictions; accordingly, the CEC's AFC process is a coordinated effort in which the CEC works closely with state and local agencies to incorporate state and local requirements and/or permits into the AFC process.</a:t>
            </a:r>
          </a:p>
          <a:p>
            <a:r>
              <a:rPr lang="en-US" dirty="0">
                <a:cs typeface="Calibri"/>
              </a:rPr>
              <a:t>The CEC tries to leverage information (e.g., studies) from CEQA and/or NEPA documents produced by other agencies during different phases of geothermal development (e.g., CEQA and/or NEPA review of proposed geothermal exploration/drilling activities) during the AFC process if the information is still timely and relevant. However, ultimately, the CEC must conduct an independent review of projects under its jurisdiction pursuant to the AFC process.</a:t>
            </a:r>
          </a:p>
          <a:p>
            <a:r>
              <a:rPr lang="en-US" dirty="0"/>
              <a:t>Overall, Imperial County stakeholders (IID, ICPDS) believe that coordination between Federal, state, and local regulators could be improved, but other issues exist:</a:t>
            </a:r>
          </a:p>
          <a:p>
            <a:pPr lvl="1"/>
            <a:r>
              <a:rPr lang="en-US" dirty="0"/>
              <a:t>Staff turnover, number of staff, number of agencies involved.</a:t>
            </a:r>
          </a:p>
          <a:p>
            <a:r>
              <a:rPr lang="en-US" dirty="0"/>
              <a:t>Very little to no coordination appears to occur between </a:t>
            </a:r>
            <a:r>
              <a:rPr lang="en-US" dirty="0" err="1"/>
              <a:t>CalGEM</a:t>
            </a:r>
            <a:r>
              <a:rPr lang="en-US" dirty="0"/>
              <a:t> and Imperial County on exploration phase or projects that do not meet the CEC 50 MW threshold.</a:t>
            </a:r>
          </a:p>
          <a:p>
            <a:endParaRPr lang="en-US" dirty="0"/>
          </a:p>
          <a:p>
            <a:endParaRPr lang="en-US" dirty="0"/>
          </a:p>
        </p:txBody>
      </p:sp>
    </p:spTree>
    <p:extLst>
      <p:ext uri="{BB962C8B-B14F-4D97-AF65-F5344CB8AC3E}">
        <p14:creationId xmlns:p14="http://schemas.microsoft.com/office/powerpoint/2010/main" val="3170845911"/>
      </p:ext>
    </p:extLst>
  </p:cSld>
  <p:clrMapOvr>
    <a:masterClrMapping/>
  </p:clrMapOvr>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el-16x9-presentation-template-1-2020.potx" id="{5707EF57-378B-4942-B07B-69ED3C043FD6}" vid="{ED3C0F1B-B02C-46CE-BB7A-3B0B3316EE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2537</TotalTime>
  <Words>1422</Words>
  <Application>Microsoft Office PowerPoint</Application>
  <PresentationFormat>On-screen Show (16:9)</PresentationFormat>
  <Paragraphs>97</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Interviews Conducted  in Nevada</vt:lpstr>
      <vt:lpstr>Interviews Conducted in California</vt:lpstr>
      <vt:lpstr>Interviews to Schedule</vt:lpstr>
      <vt:lpstr>Interviews Declined</vt:lpstr>
      <vt:lpstr>Key Themes - NV</vt:lpstr>
      <vt:lpstr>Key Themes - NV</vt:lpstr>
      <vt:lpstr>Key Themes - CA</vt:lpstr>
      <vt:lpstr>Key Themes - CA</vt:lpstr>
      <vt:lpstr>Key Themes - CA</vt:lpstr>
      <vt:lpstr>Key Themes - CA</vt:lpstr>
      <vt:lpstr>Key Themes - CA</vt:lpstr>
      <vt:lpstr>Key Themes - CA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template for presentations on newer wide-screen monitors and TVs.</dc:subject>
  <dc:creator>Levine, Aaron</dc:creator>
  <cp:keywords/>
  <dc:description/>
  <cp:lastModifiedBy>Smith, Ligia</cp:lastModifiedBy>
  <cp:revision>148</cp:revision>
  <cp:lastPrinted>2018-01-04T20:30:58Z</cp:lastPrinted>
  <dcterms:created xsi:type="dcterms:W3CDTF">2021-04-12T22:29:25Z</dcterms:created>
  <dcterms:modified xsi:type="dcterms:W3CDTF">2023-03-10T20:08:32Z</dcterms:modified>
  <cp:category/>
</cp:coreProperties>
</file>